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8" r:id="rId3"/>
    <p:sldId id="257" r:id="rId4"/>
    <p:sldId id="265" r:id="rId5"/>
    <p:sldId id="260" r:id="rId6"/>
    <p:sldId id="261" r:id="rId7"/>
    <p:sldId id="262" r:id="rId8"/>
    <p:sldId id="264" r:id="rId9"/>
    <p:sldId id="266" r:id="rId10"/>
    <p:sldId id="267" r:id="rId11"/>
    <p:sldId id="268" r:id="rId12"/>
    <p:sldId id="269" r:id="rId13"/>
    <p:sldId id="270" r:id="rId14"/>
    <p:sldId id="271" r:id="rId15"/>
    <p:sldId id="272" r:id="rId16"/>
    <p:sldId id="287" r:id="rId17"/>
    <p:sldId id="294" r:id="rId18"/>
    <p:sldId id="281" r:id="rId19"/>
    <p:sldId id="282" r:id="rId20"/>
    <p:sldId id="283" r:id="rId21"/>
    <p:sldId id="292" r:id="rId22"/>
    <p:sldId id="285" r:id="rId23"/>
    <p:sldId id="286" r:id="rId24"/>
    <p:sldId id="274" r:id="rId25"/>
    <p:sldId id="275" r:id="rId26"/>
    <p:sldId id="276" r:id="rId27"/>
    <p:sldId id="277" r:id="rId28"/>
    <p:sldId id="278" r:id="rId29"/>
    <p:sldId id="279" r:id="rId30"/>
    <p:sldId id="280" r:id="rId31"/>
    <p:sldId id="295" r:id="rId32"/>
    <p:sldId id="273" r:id="rId33"/>
    <p:sldId id="291" r:id="rId34"/>
    <p:sldId id="288"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12" autoAdjust="0"/>
  </p:normalViewPr>
  <p:slideViewPr>
    <p:cSldViewPr snapToGrid="0">
      <p:cViewPr varScale="1">
        <p:scale>
          <a:sx n="99" d="100"/>
          <a:sy n="99" d="100"/>
        </p:scale>
        <p:origin x="91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077120-241E-42F8-B792-45CFEAF39C59}" type="datetimeFigureOut">
              <a:rPr lang="en-GB" smtClean="0"/>
              <a:t>01/10/2024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CBF9-A61F-4971-ABB8-08651EB2FB1E}" type="slidenum">
              <a:rPr lang="en-GB" smtClean="0"/>
              <a:t>‹#›</a:t>
            </a:fld>
            <a:endParaRPr lang="en-GB"/>
          </a:p>
        </p:txBody>
      </p:sp>
    </p:spTree>
    <p:extLst>
      <p:ext uri="{BB962C8B-B14F-4D97-AF65-F5344CB8AC3E}">
        <p14:creationId xmlns:p14="http://schemas.microsoft.com/office/powerpoint/2010/main" val="3403314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 </a:t>
            </a:r>
          </a:p>
          <a:p>
            <a:endParaRPr lang="en-GB" dirty="0"/>
          </a:p>
        </p:txBody>
      </p:sp>
      <p:sp>
        <p:nvSpPr>
          <p:cNvPr id="4" name="Slide Number Placeholder 3"/>
          <p:cNvSpPr>
            <a:spLocks noGrp="1"/>
          </p:cNvSpPr>
          <p:nvPr>
            <p:ph type="sldNum" sz="quarter" idx="5"/>
          </p:nvPr>
        </p:nvSpPr>
        <p:spPr/>
        <p:txBody>
          <a:bodyPr/>
          <a:lstStyle/>
          <a:p>
            <a:fld id="{955DCBF9-A61F-4971-ABB8-08651EB2FB1E}" type="slidenum">
              <a:rPr lang="en-GB" smtClean="0"/>
              <a:t>1</a:t>
            </a:fld>
            <a:endParaRPr lang="en-GB" dirty="0"/>
          </a:p>
        </p:txBody>
      </p:sp>
    </p:spTree>
    <p:extLst>
      <p:ext uri="{BB962C8B-B14F-4D97-AF65-F5344CB8AC3E}">
        <p14:creationId xmlns:p14="http://schemas.microsoft.com/office/powerpoint/2010/main" val="1200542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build a </a:t>
            </a:r>
            <a:r>
              <a:rPr lang="en-GB" dirty="0" err="1"/>
              <a:t>fiber</a:t>
            </a:r>
            <a:r>
              <a:rPr lang="en-GB" dirty="0"/>
              <a:t> optic cable you need two types of glasses</a:t>
            </a:r>
          </a:p>
          <a:p>
            <a:pPr marL="628650" lvl="1" indent="-171450">
              <a:buFont typeface="Arial" panose="020B0604020202020204" pitchFamily="34" charset="0"/>
              <a:buChar char="•"/>
            </a:pPr>
            <a:r>
              <a:rPr lang="en-GB" dirty="0"/>
              <a:t>One in the core</a:t>
            </a:r>
          </a:p>
          <a:p>
            <a:pPr marL="628650" lvl="1" indent="-171450">
              <a:buFont typeface="Arial" panose="020B0604020202020204" pitchFamily="34" charset="0"/>
              <a:buChar char="•"/>
            </a:pPr>
            <a:r>
              <a:rPr lang="en-GB" dirty="0"/>
              <a:t>One for cladding </a:t>
            </a:r>
          </a:p>
          <a:p>
            <a:pPr marL="628650" lvl="1" indent="-171450">
              <a:buFont typeface="Arial" panose="020B0604020202020204" pitchFamily="34" charset="0"/>
              <a:buChar char="•"/>
            </a:pPr>
            <a:r>
              <a:rPr lang="en-GB" dirty="0"/>
              <a:t>The speed of light in the core is less than in the cladding so light does not escape</a:t>
            </a:r>
          </a:p>
          <a:p>
            <a:pPr marL="171450" lvl="0" indent="-171450">
              <a:buFontTx/>
              <a:buChar char="-"/>
            </a:pPr>
            <a:r>
              <a:rPr lang="en-GB" dirty="0"/>
              <a:t>Multi mode cables have wide core that is equal to the thickness of human hair</a:t>
            </a:r>
          </a:p>
          <a:p>
            <a:pPr marL="171450" lvl="0" indent="-171450">
              <a:buFontTx/>
              <a:buChar char="-"/>
            </a:pPr>
            <a:r>
              <a:rPr lang="en-GB" dirty="0"/>
              <a:t>Single mode cables are more sophisticated, the core diameter is 8-10 micron</a:t>
            </a:r>
          </a:p>
          <a:p>
            <a:pPr marL="171450" lvl="0" indent="-171450">
              <a:buFontTx/>
              <a:buChar char="-"/>
            </a:pPr>
            <a:r>
              <a:rPr lang="en-GB" dirty="0" err="1"/>
              <a:t>Fiber</a:t>
            </a:r>
            <a:r>
              <a:rPr lang="en-GB" dirty="0"/>
              <a:t> optics are hard to install</a:t>
            </a:r>
          </a:p>
        </p:txBody>
      </p:sp>
      <p:sp>
        <p:nvSpPr>
          <p:cNvPr id="4" name="Slide Number Placeholder 3"/>
          <p:cNvSpPr>
            <a:spLocks noGrp="1"/>
          </p:cNvSpPr>
          <p:nvPr>
            <p:ph type="sldNum" sz="quarter" idx="5"/>
          </p:nvPr>
        </p:nvSpPr>
        <p:spPr/>
        <p:txBody>
          <a:bodyPr/>
          <a:lstStyle/>
          <a:p>
            <a:fld id="{955DCBF9-A61F-4971-ABB8-08651EB2FB1E}" type="slidenum">
              <a:rPr lang="en-GB" smtClean="0"/>
              <a:t>12</a:t>
            </a:fld>
            <a:endParaRPr lang="en-GB"/>
          </a:p>
        </p:txBody>
      </p:sp>
    </p:spTree>
    <p:extLst>
      <p:ext uri="{BB962C8B-B14F-4D97-AF65-F5344CB8AC3E}">
        <p14:creationId xmlns:p14="http://schemas.microsoft.com/office/powerpoint/2010/main" val="515766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On the left, we have very low frequency signals. On the right, we have very high frequency signals</a:t>
            </a:r>
          </a:p>
          <a:p>
            <a:pPr marL="171450" indent="-171450">
              <a:buFontTx/>
              <a:buChar char="-"/>
            </a:pPr>
            <a:r>
              <a:rPr lang="en-GB" dirty="0"/>
              <a:t>Low frequency signals have large wavelength, as you increase the frequency, the wavelength will get shorter (we move from several kilometres to a couple of microns)</a:t>
            </a:r>
          </a:p>
          <a:p>
            <a:pPr marL="171450" indent="-171450">
              <a:buFontTx/>
              <a:buChar char="-"/>
            </a:pPr>
            <a:r>
              <a:rPr lang="en-GB" dirty="0"/>
              <a:t>The higher the frequency, the more data you can send</a:t>
            </a:r>
          </a:p>
          <a:p>
            <a:pPr marL="171450" indent="-171450">
              <a:buFontTx/>
              <a:buChar char="-"/>
            </a:pPr>
            <a:r>
              <a:rPr lang="en-GB" dirty="0"/>
              <a:t>We cannot send data signals using X-rays and Gamma rays because they are not safe, hard to produce and need clear line of sight</a:t>
            </a:r>
          </a:p>
          <a:p>
            <a:endParaRPr lang="en-GB" dirty="0"/>
          </a:p>
        </p:txBody>
      </p:sp>
      <p:sp>
        <p:nvSpPr>
          <p:cNvPr id="4" name="Slide Number Placeholder 3"/>
          <p:cNvSpPr>
            <a:spLocks noGrp="1"/>
          </p:cNvSpPr>
          <p:nvPr>
            <p:ph type="sldNum" sz="quarter" idx="5"/>
          </p:nvPr>
        </p:nvSpPr>
        <p:spPr/>
        <p:txBody>
          <a:bodyPr/>
          <a:lstStyle/>
          <a:p>
            <a:fld id="{955DCBF9-A61F-4971-ABB8-08651EB2FB1E}" type="slidenum">
              <a:rPr lang="en-GB" smtClean="0"/>
              <a:t>13</a:t>
            </a:fld>
            <a:endParaRPr lang="en-GB"/>
          </a:p>
        </p:txBody>
      </p:sp>
    </p:spTree>
    <p:extLst>
      <p:ext uri="{BB962C8B-B14F-4D97-AF65-F5344CB8AC3E}">
        <p14:creationId xmlns:p14="http://schemas.microsoft.com/office/powerpoint/2010/main" val="1747715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LF: signals in this band are used to communicate between submarines (can travel for very long distances)</a:t>
            </a:r>
          </a:p>
          <a:p>
            <a:pPr marL="171450" indent="-171450">
              <a:buFontTx/>
              <a:buChar char="-"/>
            </a:pPr>
            <a:r>
              <a:rPr lang="en-GB" dirty="0"/>
              <a:t>MF: signals in this band are used to broadcast AM radio (talked programs, all news and all sports)</a:t>
            </a:r>
          </a:p>
          <a:p>
            <a:pPr marL="171450" indent="-171450">
              <a:buFontTx/>
              <a:buChar char="-"/>
            </a:pPr>
            <a:r>
              <a:rPr lang="en-GB" dirty="0"/>
              <a:t>VHF: used to broadcast FM radio (music)</a:t>
            </a:r>
          </a:p>
          <a:p>
            <a:pPr marL="171450" indent="-171450">
              <a:buFontTx/>
              <a:buChar char="-"/>
            </a:pPr>
            <a:r>
              <a:rPr lang="en-GB" dirty="0"/>
              <a:t>HF: can be used by military to send more data for longer distances </a:t>
            </a:r>
          </a:p>
        </p:txBody>
      </p:sp>
      <p:sp>
        <p:nvSpPr>
          <p:cNvPr id="4" name="Slide Number Placeholder 3"/>
          <p:cNvSpPr>
            <a:spLocks noGrp="1"/>
          </p:cNvSpPr>
          <p:nvPr>
            <p:ph type="sldNum" sz="quarter" idx="5"/>
          </p:nvPr>
        </p:nvSpPr>
        <p:spPr/>
        <p:txBody>
          <a:bodyPr/>
          <a:lstStyle/>
          <a:p>
            <a:fld id="{955DCBF9-A61F-4971-ABB8-08651EB2FB1E}" type="slidenum">
              <a:rPr lang="en-GB" smtClean="0"/>
              <a:t>14</a:t>
            </a:fld>
            <a:endParaRPr lang="en-GB"/>
          </a:p>
        </p:txBody>
      </p:sp>
    </p:spTree>
    <p:extLst>
      <p:ext uri="{BB962C8B-B14F-4D97-AF65-F5344CB8AC3E}">
        <p14:creationId xmlns:p14="http://schemas.microsoft.com/office/powerpoint/2010/main" val="4222431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Infrared signals need a clear line of sight</a:t>
            </a:r>
          </a:p>
        </p:txBody>
      </p:sp>
      <p:sp>
        <p:nvSpPr>
          <p:cNvPr id="4" name="Slide Number Placeholder 3"/>
          <p:cNvSpPr>
            <a:spLocks noGrp="1"/>
          </p:cNvSpPr>
          <p:nvPr>
            <p:ph type="sldNum" sz="quarter" idx="5"/>
          </p:nvPr>
        </p:nvSpPr>
        <p:spPr/>
        <p:txBody>
          <a:bodyPr/>
          <a:lstStyle/>
          <a:p>
            <a:fld id="{955DCBF9-A61F-4971-ABB8-08651EB2FB1E}" type="slidenum">
              <a:rPr lang="en-GB" smtClean="0"/>
              <a:t>15</a:t>
            </a:fld>
            <a:endParaRPr lang="en-GB"/>
          </a:p>
        </p:txBody>
      </p:sp>
    </p:spTree>
    <p:extLst>
      <p:ext uri="{BB962C8B-B14F-4D97-AF65-F5344CB8AC3E}">
        <p14:creationId xmlns:p14="http://schemas.microsoft.com/office/powerpoint/2010/main" val="3624715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Attenuation: signal becomes weak because of the resistance of the link itself</a:t>
            </a:r>
          </a:p>
          <a:p>
            <a:r>
              <a:rPr lang="en-GB" dirty="0"/>
              <a:t>Distortion: if the signal travels longer than the max transmission distance it becomes strongly attenuated. Sever noise might change the shape of a signal. </a:t>
            </a:r>
          </a:p>
          <a:p>
            <a:r>
              <a:rPr lang="en-GB" dirty="0"/>
              <a:t>Noise: internal (thermal noise), external (impulse noise coming from lightning, signals from electrical appliances and cross-talk)</a:t>
            </a:r>
          </a:p>
        </p:txBody>
      </p:sp>
      <p:sp>
        <p:nvSpPr>
          <p:cNvPr id="4" name="Slide Number Placeholder 3"/>
          <p:cNvSpPr>
            <a:spLocks noGrp="1"/>
          </p:cNvSpPr>
          <p:nvPr>
            <p:ph type="sldNum" sz="quarter" idx="5"/>
          </p:nvPr>
        </p:nvSpPr>
        <p:spPr/>
        <p:txBody>
          <a:bodyPr/>
          <a:lstStyle/>
          <a:p>
            <a:fld id="{955DCBF9-A61F-4971-ABB8-08651EB2FB1E}" type="slidenum">
              <a:rPr lang="en-GB" smtClean="0"/>
              <a:t>16</a:t>
            </a:fld>
            <a:endParaRPr lang="en-GB"/>
          </a:p>
        </p:txBody>
      </p:sp>
    </p:spTree>
    <p:extLst>
      <p:ext uri="{BB962C8B-B14F-4D97-AF65-F5344CB8AC3E}">
        <p14:creationId xmlns:p14="http://schemas.microsoft.com/office/powerpoint/2010/main" val="1554593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5DCBF9-A61F-4971-ABB8-08651EB2FB1E}" type="slidenum">
              <a:rPr lang="en-GB" smtClean="0"/>
              <a:t>21</a:t>
            </a:fld>
            <a:endParaRPr lang="en-GB"/>
          </a:p>
        </p:txBody>
      </p:sp>
    </p:spTree>
    <p:extLst>
      <p:ext uri="{BB962C8B-B14F-4D97-AF65-F5344CB8AC3E}">
        <p14:creationId xmlns:p14="http://schemas.microsoft.com/office/powerpoint/2010/main" val="2731792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conversations are taking turns in round robin fashion</a:t>
            </a:r>
          </a:p>
        </p:txBody>
      </p:sp>
      <p:sp>
        <p:nvSpPr>
          <p:cNvPr id="4" name="Slide Number Placeholder 3"/>
          <p:cNvSpPr>
            <a:spLocks noGrp="1"/>
          </p:cNvSpPr>
          <p:nvPr>
            <p:ph type="sldNum" sz="quarter" idx="5"/>
          </p:nvPr>
        </p:nvSpPr>
        <p:spPr/>
        <p:txBody>
          <a:bodyPr/>
          <a:lstStyle/>
          <a:p>
            <a:fld id="{955DCBF9-A61F-4971-ABB8-08651EB2FB1E}" type="slidenum">
              <a:rPr lang="en-GB" smtClean="0"/>
              <a:t>22</a:t>
            </a:fld>
            <a:endParaRPr lang="en-GB"/>
          </a:p>
        </p:txBody>
      </p:sp>
    </p:spTree>
    <p:extLst>
      <p:ext uri="{BB962C8B-B14F-4D97-AF65-F5344CB8AC3E}">
        <p14:creationId xmlns:p14="http://schemas.microsoft.com/office/powerpoint/2010/main" val="303030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5DCBF9-A61F-4971-ABB8-08651EB2FB1E}" type="slidenum">
              <a:rPr lang="en-GB" smtClean="0"/>
              <a:t>23</a:t>
            </a:fld>
            <a:endParaRPr lang="en-GB"/>
          </a:p>
        </p:txBody>
      </p:sp>
    </p:spTree>
    <p:extLst>
      <p:ext uri="{BB962C8B-B14F-4D97-AF65-F5344CB8AC3E}">
        <p14:creationId xmlns:p14="http://schemas.microsoft.com/office/powerpoint/2010/main" val="1975062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 the first approach we are wasting resources and we will end up having the bit skew problem again</a:t>
            </a:r>
          </a:p>
          <a:p>
            <a:pPr marL="171450" indent="-171450">
              <a:buFontTx/>
              <a:buChar char="-"/>
            </a:pPr>
            <a:r>
              <a:rPr lang="en-GB" dirty="0"/>
              <a:t>Second approach takes up a lot of bandwidth</a:t>
            </a:r>
          </a:p>
          <a:p>
            <a:pPr marL="171450" indent="-171450">
              <a:buFontTx/>
              <a:buChar char="-"/>
            </a:pPr>
            <a:r>
              <a:rPr lang="en-GB" dirty="0"/>
              <a:t>Third approach depends on the fact that we will never ever end up with a very long sequence of 1s or 0s</a:t>
            </a:r>
          </a:p>
        </p:txBody>
      </p:sp>
      <p:sp>
        <p:nvSpPr>
          <p:cNvPr id="4" name="Slide Number Placeholder 3"/>
          <p:cNvSpPr>
            <a:spLocks noGrp="1"/>
          </p:cNvSpPr>
          <p:nvPr>
            <p:ph type="sldNum" sz="quarter" idx="5"/>
          </p:nvPr>
        </p:nvSpPr>
        <p:spPr/>
        <p:txBody>
          <a:bodyPr/>
          <a:lstStyle/>
          <a:p>
            <a:fld id="{955DCBF9-A61F-4971-ABB8-08651EB2FB1E}" type="slidenum">
              <a:rPr lang="en-GB" smtClean="0"/>
              <a:t>26</a:t>
            </a:fld>
            <a:endParaRPr lang="en-GB"/>
          </a:p>
        </p:txBody>
      </p:sp>
    </p:spTree>
    <p:extLst>
      <p:ext uri="{BB962C8B-B14F-4D97-AF65-F5344CB8AC3E}">
        <p14:creationId xmlns:p14="http://schemas.microsoft.com/office/powerpoint/2010/main" val="1562084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Used in the classic ethernet</a:t>
            </a:r>
          </a:p>
        </p:txBody>
      </p:sp>
      <p:sp>
        <p:nvSpPr>
          <p:cNvPr id="4" name="Slide Number Placeholder 3"/>
          <p:cNvSpPr>
            <a:spLocks noGrp="1"/>
          </p:cNvSpPr>
          <p:nvPr>
            <p:ph type="sldNum" sz="quarter" idx="5"/>
          </p:nvPr>
        </p:nvSpPr>
        <p:spPr/>
        <p:txBody>
          <a:bodyPr/>
          <a:lstStyle/>
          <a:p>
            <a:fld id="{955DCBF9-A61F-4971-ABB8-08651EB2FB1E}" type="slidenum">
              <a:rPr lang="en-GB" smtClean="0"/>
              <a:t>27</a:t>
            </a:fld>
            <a:endParaRPr lang="en-GB"/>
          </a:p>
        </p:txBody>
      </p:sp>
    </p:spTree>
    <p:extLst>
      <p:ext uri="{BB962C8B-B14F-4D97-AF65-F5344CB8AC3E}">
        <p14:creationId xmlns:p14="http://schemas.microsoft.com/office/powerpoint/2010/main" val="329785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1" dirty="0"/>
              <a:t>Amplitude</a:t>
            </a:r>
            <a:r>
              <a:rPr lang="en-GB" dirty="0"/>
              <a:t> A: </a:t>
            </a:r>
            <a:r>
              <a:rPr lang="en-GB" b="0" i="0" dirty="0">
                <a:solidFill>
                  <a:srgbClr val="4D5156"/>
                </a:solidFill>
                <a:effectLst/>
                <a:latin typeface="arial" panose="020B0604020202020204" pitchFamily="34" charset="0"/>
              </a:rPr>
              <a:t>the </a:t>
            </a:r>
            <a:r>
              <a:rPr lang="en-GB" b="0" i="0" dirty="0">
                <a:solidFill>
                  <a:srgbClr val="5F6368"/>
                </a:solidFill>
                <a:effectLst/>
                <a:latin typeface="arial" panose="020B0604020202020204" pitchFamily="34" charset="0"/>
              </a:rPr>
              <a:t>height of the wave from</a:t>
            </a:r>
            <a:r>
              <a:rPr lang="en-GB" b="0" i="0" dirty="0">
                <a:solidFill>
                  <a:srgbClr val="4D5156"/>
                </a:solidFill>
                <a:effectLst/>
                <a:latin typeface="arial" panose="020B0604020202020204" pitchFamily="34" charset="0"/>
              </a:rPr>
              <a:t> the </a:t>
            </a:r>
            <a:r>
              <a:rPr lang="en-GB" b="0" i="0" dirty="0">
                <a:solidFill>
                  <a:srgbClr val="5F6368"/>
                </a:solidFill>
                <a:effectLst/>
                <a:latin typeface="arial" panose="020B0604020202020204" pitchFamily="34" charset="0"/>
              </a:rPr>
              <a:t>resting</a:t>
            </a:r>
            <a:r>
              <a:rPr lang="en-GB" b="0" i="0" dirty="0">
                <a:solidFill>
                  <a:srgbClr val="4D5156"/>
                </a:solidFill>
                <a:effectLst/>
                <a:latin typeface="arial" panose="020B0604020202020204" pitchFamily="34" charset="0"/>
              </a:rPr>
              <a:t> position</a:t>
            </a:r>
            <a:endParaRPr lang="en-GB" dirty="0"/>
          </a:p>
          <a:p>
            <a:pPr marL="171450" indent="-171450">
              <a:buFontTx/>
              <a:buChar char="-"/>
            </a:pPr>
            <a:r>
              <a:rPr lang="en-GB" b="1" dirty="0"/>
              <a:t>Wave Length</a:t>
            </a:r>
            <a:r>
              <a:rPr lang="en-GB" dirty="0"/>
              <a:t>: </a:t>
            </a:r>
            <a:r>
              <a:rPr lang="en-GB" b="0" i="0" dirty="0">
                <a:solidFill>
                  <a:srgbClr val="202124"/>
                </a:solidFill>
                <a:effectLst/>
                <a:latin typeface="arial" panose="020B0604020202020204" pitchFamily="34" charset="0"/>
              </a:rPr>
              <a:t>the distance between successive crests of a wave</a:t>
            </a:r>
            <a:endParaRPr lang="en-GB" dirty="0"/>
          </a:p>
          <a:p>
            <a:pPr marL="171450" indent="-171450">
              <a:buFontTx/>
              <a:buChar char="-"/>
            </a:pPr>
            <a:r>
              <a:rPr lang="en-GB" b="1" dirty="0"/>
              <a:t>Frequency</a:t>
            </a:r>
            <a:r>
              <a:rPr lang="en-GB" dirty="0"/>
              <a:t> F: The unit of frequency is the hertz (Hz) (Hz </a:t>
            </a:r>
            <a:r>
              <a:rPr lang="en-GB" b="0" i="0" dirty="0">
                <a:solidFill>
                  <a:srgbClr val="202124"/>
                </a:solidFill>
                <a:effectLst/>
                <a:latin typeface="arial" panose="020B0604020202020204" pitchFamily="34" charset="0"/>
              </a:rPr>
              <a:t>is equal to 1 cycle per second).</a:t>
            </a:r>
          </a:p>
          <a:p>
            <a:pPr marL="0" indent="0">
              <a:buFontTx/>
              <a:buNone/>
            </a:pPr>
            <a:endParaRPr lang="en-GB" b="0" i="0" dirty="0">
              <a:solidFill>
                <a:srgbClr val="202124"/>
              </a:solidFill>
              <a:effectLst/>
              <a:latin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955DCBF9-A61F-4971-ABB8-08651EB2FB1E}" type="slidenum">
              <a:rPr lang="en-GB" smtClean="0"/>
              <a:t>3</a:t>
            </a:fld>
            <a:endParaRPr lang="en-GB"/>
          </a:p>
        </p:txBody>
      </p:sp>
    </p:spTree>
    <p:extLst>
      <p:ext uri="{BB962C8B-B14F-4D97-AF65-F5344CB8AC3E}">
        <p14:creationId xmlns:p14="http://schemas.microsoft.com/office/powerpoint/2010/main" val="192478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Used </a:t>
            </a:r>
            <a:r>
              <a:rPr lang="en-GB"/>
              <a:t>in serial cables</a:t>
            </a:r>
          </a:p>
        </p:txBody>
      </p:sp>
      <p:sp>
        <p:nvSpPr>
          <p:cNvPr id="4" name="Slide Number Placeholder 3"/>
          <p:cNvSpPr>
            <a:spLocks noGrp="1"/>
          </p:cNvSpPr>
          <p:nvPr>
            <p:ph type="sldNum" sz="quarter" idx="5"/>
          </p:nvPr>
        </p:nvSpPr>
        <p:spPr/>
        <p:txBody>
          <a:bodyPr/>
          <a:lstStyle/>
          <a:p>
            <a:fld id="{955DCBF9-A61F-4971-ABB8-08651EB2FB1E}" type="slidenum">
              <a:rPr lang="en-GB" smtClean="0"/>
              <a:t>29</a:t>
            </a:fld>
            <a:endParaRPr lang="en-GB"/>
          </a:p>
        </p:txBody>
      </p:sp>
    </p:spTree>
    <p:extLst>
      <p:ext uri="{BB962C8B-B14F-4D97-AF65-F5344CB8AC3E}">
        <p14:creationId xmlns:p14="http://schemas.microsoft.com/office/powerpoint/2010/main" val="1948484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GEO (geostationary earth orbit)</a:t>
            </a:r>
          </a:p>
          <a:p>
            <a:r>
              <a:rPr lang="en-GB" dirty="0"/>
              <a:t>MEO (medium Earth orbit)</a:t>
            </a:r>
          </a:p>
          <a:p>
            <a:r>
              <a:rPr lang="en-GB" dirty="0"/>
              <a:t>LEO (low Earth orbit)</a:t>
            </a:r>
          </a:p>
        </p:txBody>
      </p:sp>
      <p:sp>
        <p:nvSpPr>
          <p:cNvPr id="4" name="Slide Number Placeholder 3"/>
          <p:cNvSpPr>
            <a:spLocks noGrp="1"/>
          </p:cNvSpPr>
          <p:nvPr>
            <p:ph type="sldNum" sz="quarter" idx="5"/>
          </p:nvPr>
        </p:nvSpPr>
        <p:spPr/>
        <p:txBody>
          <a:bodyPr/>
          <a:lstStyle/>
          <a:p>
            <a:fld id="{955DCBF9-A61F-4971-ABB8-08651EB2FB1E}" type="slidenum">
              <a:rPr lang="en-GB" smtClean="0"/>
              <a:t>32</a:t>
            </a:fld>
            <a:endParaRPr lang="en-GB"/>
          </a:p>
        </p:txBody>
      </p:sp>
    </p:spTree>
    <p:extLst>
      <p:ext uri="{BB962C8B-B14F-4D97-AF65-F5344CB8AC3E}">
        <p14:creationId xmlns:p14="http://schemas.microsoft.com/office/powerpoint/2010/main" val="5705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5DCBF9-A61F-4971-ABB8-08651EB2FB1E}" type="slidenum">
              <a:rPr lang="en-GB" smtClean="0"/>
              <a:t>33</a:t>
            </a:fld>
            <a:endParaRPr lang="en-GB"/>
          </a:p>
        </p:txBody>
      </p:sp>
    </p:spTree>
    <p:extLst>
      <p:ext uri="{BB962C8B-B14F-4D97-AF65-F5344CB8AC3E}">
        <p14:creationId xmlns:p14="http://schemas.microsoft.com/office/powerpoint/2010/main" val="1312828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5DCBF9-A61F-4971-ABB8-08651EB2FB1E}" type="slidenum">
              <a:rPr lang="en-GB" smtClean="0"/>
              <a:t>34</a:t>
            </a:fld>
            <a:endParaRPr lang="en-GB"/>
          </a:p>
        </p:txBody>
      </p:sp>
    </p:spTree>
    <p:extLst>
      <p:ext uri="{BB962C8B-B14F-4D97-AF65-F5344CB8AC3E}">
        <p14:creationId xmlns:p14="http://schemas.microsoft.com/office/powerpoint/2010/main" val="343119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Dominant technology in 2G was GSM, the first to use a sim card</a:t>
            </a:r>
          </a:p>
          <a:p>
            <a:r>
              <a:rPr lang="en-US" b="1"/>
              <a:t>5G</a:t>
            </a:r>
            <a:r>
              <a:rPr lang="en-US"/>
              <a:t> focused on minimizing latency </a:t>
            </a:r>
            <a:endParaRPr lang="en-GB" dirty="0"/>
          </a:p>
        </p:txBody>
      </p:sp>
      <p:sp>
        <p:nvSpPr>
          <p:cNvPr id="4" name="Slide Number Placeholder 3"/>
          <p:cNvSpPr>
            <a:spLocks noGrp="1"/>
          </p:cNvSpPr>
          <p:nvPr>
            <p:ph type="sldNum" sz="quarter" idx="5"/>
          </p:nvPr>
        </p:nvSpPr>
        <p:spPr/>
        <p:txBody>
          <a:bodyPr/>
          <a:lstStyle/>
          <a:p>
            <a:fld id="{955DCBF9-A61F-4971-ABB8-08651EB2FB1E}" type="slidenum">
              <a:rPr lang="en-GB" smtClean="0"/>
              <a:t>35</a:t>
            </a:fld>
            <a:endParaRPr lang="en-GB"/>
          </a:p>
        </p:txBody>
      </p:sp>
    </p:spTree>
    <p:extLst>
      <p:ext uri="{BB962C8B-B14F-4D97-AF65-F5344CB8AC3E}">
        <p14:creationId xmlns:p14="http://schemas.microsoft.com/office/powerpoint/2010/main" val="1044735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b="0" i="0" dirty="0">
                <a:solidFill>
                  <a:srgbClr val="202124"/>
                </a:solidFill>
                <a:effectLst/>
                <a:latin typeface="arial" panose="020B0604020202020204" pitchFamily="34" charset="0"/>
              </a:rPr>
              <a:t>- The wave should arrive at the receiver side in a readable format so it can de-code it back to 0s and 1s</a:t>
            </a:r>
          </a:p>
        </p:txBody>
      </p:sp>
      <p:sp>
        <p:nvSpPr>
          <p:cNvPr id="4" name="Slide Number Placeholder 3"/>
          <p:cNvSpPr>
            <a:spLocks noGrp="1"/>
          </p:cNvSpPr>
          <p:nvPr>
            <p:ph type="sldNum" sz="quarter" idx="5"/>
          </p:nvPr>
        </p:nvSpPr>
        <p:spPr/>
        <p:txBody>
          <a:bodyPr/>
          <a:lstStyle/>
          <a:p>
            <a:fld id="{955DCBF9-A61F-4971-ABB8-08651EB2FB1E}" type="slidenum">
              <a:rPr lang="en-GB" smtClean="0"/>
              <a:t>4</a:t>
            </a:fld>
            <a:endParaRPr lang="en-GB"/>
          </a:p>
        </p:txBody>
      </p:sp>
    </p:spTree>
    <p:extLst>
      <p:ext uri="{BB962C8B-B14F-4D97-AF65-F5344CB8AC3E}">
        <p14:creationId xmlns:p14="http://schemas.microsoft.com/office/powerpoint/2010/main" val="189243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Each link has a limited bandwidth – there is a cut off point after which higher frequencies cannot pass</a:t>
            </a:r>
          </a:p>
        </p:txBody>
      </p:sp>
      <p:sp>
        <p:nvSpPr>
          <p:cNvPr id="4" name="Slide Number Placeholder 3"/>
          <p:cNvSpPr>
            <a:spLocks noGrp="1"/>
          </p:cNvSpPr>
          <p:nvPr>
            <p:ph type="sldNum" sz="quarter" idx="5"/>
          </p:nvPr>
        </p:nvSpPr>
        <p:spPr/>
        <p:txBody>
          <a:bodyPr/>
          <a:lstStyle/>
          <a:p>
            <a:fld id="{955DCBF9-A61F-4971-ABB8-08651EB2FB1E}" type="slidenum">
              <a:rPr lang="en-GB" smtClean="0"/>
              <a:t>5</a:t>
            </a:fld>
            <a:endParaRPr lang="en-GB"/>
          </a:p>
        </p:txBody>
      </p:sp>
    </p:spTree>
    <p:extLst>
      <p:ext uri="{BB962C8B-B14F-4D97-AF65-F5344CB8AC3E}">
        <p14:creationId xmlns:p14="http://schemas.microsoft.com/office/powerpoint/2010/main" val="425458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Letter b in Ascii</a:t>
            </a:r>
          </a:p>
          <a:p>
            <a:r>
              <a:rPr lang="en-GB" dirty="0"/>
              <a:t>- If I can send letter b using 4 waves, it is a waste of bandwidth to send it using 15 waves</a:t>
            </a:r>
          </a:p>
        </p:txBody>
      </p:sp>
      <p:sp>
        <p:nvSpPr>
          <p:cNvPr id="4" name="Slide Number Placeholder 3"/>
          <p:cNvSpPr>
            <a:spLocks noGrp="1"/>
          </p:cNvSpPr>
          <p:nvPr>
            <p:ph type="sldNum" sz="quarter" idx="5"/>
          </p:nvPr>
        </p:nvSpPr>
        <p:spPr/>
        <p:txBody>
          <a:bodyPr/>
          <a:lstStyle/>
          <a:p>
            <a:fld id="{955DCBF9-A61F-4971-ABB8-08651EB2FB1E}" type="slidenum">
              <a:rPr lang="en-GB" smtClean="0"/>
              <a:t>6</a:t>
            </a:fld>
            <a:endParaRPr lang="en-GB"/>
          </a:p>
        </p:txBody>
      </p:sp>
    </p:spTree>
    <p:extLst>
      <p:ext uri="{BB962C8B-B14F-4D97-AF65-F5344CB8AC3E}">
        <p14:creationId xmlns:p14="http://schemas.microsoft.com/office/powerpoint/2010/main" val="1675939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 can send letter b using shorter signal if I use 4 voltage levels</a:t>
            </a:r>
          </a:p>
        </p:txBody>
      </p:sp>
      <p:sp>
        <p:nvSpPr>
          <p:cNvPr id="4" name="Slide Number Placeholder 3"/>
          <p:cNvSpPr>
            <a:spLocks noGrp="1"/>
          </p:cNvSpPr>
          <p:nvPr>
            <p:ph type="sldNum" sz="quarter" idx="5"/>
          </p:nvPr>
        </p:nvSpPr>
        <p:spPr/>
        <p:txBody>
          <a:bodyPr/>
          <a:lstStyle/>
          <a:p>
            <a:fld id="{955DCBF9-A61F-4971-ABB8-08651EB2FB1E}" type="slidenum">
              <a:rPr lang="en-GB" smtClean="0"/>
              <a:t>7</a:t>
            </a:fld>
            <a:endParaRPr lang="en-GB"/>
          </a:p>
        </p:txBody>
      </p:sp>
    </p:spTree>
    <p:extLst>
      <p:ext uri="{BB962C8B-B14F-4D97-AF65-F5344CB8AC3E}">
        <p14:creationId xmlns:p14="http://schemas.microsoft.com/office/powerpoint/2010/main" val="293406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Unguided media are harder to control, they are scattered everywhere, bump into buildings, absorbed by objects/trees, etc.</a:t>
            </a:r>
          </a:p>
        </p:txBody>
      </p:sp>
      <p:sp>
        <p:nvSpPr>
          <p:cNvPr id="4" name="Slide Number Placeholder 3"/>
          <p:cNvSpPr>
            <a:spLocks noGrp="1"/>
          </p:cNvSpPr>
          <p:nvPr>
            <p:ph type="sldNum" sz="quarter" idx="5"/>
          </p:nvPr>
        </p:nvSpPr>
        <p:spPr/>
        <p:txBody>
          <a:bodyPr/>
          <a:lstStyle/>
          <a:p>
            <a:fld id="{955DCBF9-A61F-4971-ABB8-08651EB2FB1E}" type="slidenum">
              <a:rPr lang="en-GB" smtClean="0"/>
              <a:t>9</a:t>
            </a:fld>
            <a:endParaRPr lang="en-GB"/>
          </a:p>
        </p:txBody>
      </p:sp>
    </p:spTree>
    <p:extLst>
      <p:ext uri="{BB962C8B-B14F-4D97-AF65-F5344CB8AC3E}">
        <p14:creationId xmlns:p14="http://schemas.microsoft.com/office/powerpoint/2010/main" val="106458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Twisted Pair cables:</a:t>
            </a:r>
          </a:p>
          <a:p>
            <a:pPr marL="171450" indent="-171450">
              <a:buFontTx/>
              <a:buChar char="-"/>
            </a:pPr>
            <a:r>
              <a:rPr lang="en-GB" dirty="0"/>
              <a:t>Used in the Ethernet</a:t>
            </a:r>
          </a:p>
          <a:p>
            <a:pPr marL="171450" indent="-171450">
              <a:buFontTx/>
              <a:buChar char="-"/>
            </a:pPr>
            <a:r>
              <a:rPr lang="en-GB" dirty="0"/>
              <a:t>In the past (100 Mbps Ethernet), only two pairs were used (one for sending and one for receiving), the other two were not used</a:t>
            </a:r>
          </a:p>
          <a:p>
            <a:pPr marL="171450" indent="-171450">
              <a:buFontTx/>
              <a:buChar char="-"/>
            </a:pPr>
            <a:r>
              <a:rPr lang="en-GB" dirty="0"/>
              <a:t>Now (in </a:t>
            </a:r>
            <a:r>
              <a:rPr lang="en-GB" b="0" i="0" dirty="0">
                <a:solidFill>
                  <a:srgbClr val="8E8E8E"/>
                </a:solidFill>
                <a:effectLst/>
                <a:latin typeface="Open Sans" panose="020B0606030504020204" pitchFamily="34" charset="0"/>
              </a:rPr>
              <a:t>Gigabit ethernet</a:t>
            </a:r>
            <a:r>
              <a:rPr lang="en-GB" dirty="0"/>
              <a:t>), all pairs are used for sending and receiving at the same time</a:t>
            </a:r>
          </a:p>
          <a:p>
            <a:pPr marL="0" indent="0">
              <a:buFontTx/>
              <a:buNone/>
            </a:pPr>
            <a:r>
              <a:rPr lang="en-GB" b="1" i="0" dirty="0">
                <a:solidFill>
                  <a:srgbClr val="19191A"/>
                </a:solidFill>
                <a:effectLst/>
                <a:latin typeface="Open Sans" panose="020B0606030504020204" pitchFamily="34" charset="0"/>
              </a:rPr>
              <a:t> The coaxial cable can support longer cable lengths between two devices.</a:t>
            </a:r>
            <a:endParaRPr lang="en-GB" b="1" dirty="0"/>
          </a:p>
        </p:txBody>
      </p:sp>
      <p:sp>
        <p:nvSpPr>
          <p:cNvPr id="4" name="Slide Number Placeholder 3"/>
          <p:cNvSpPr>
            <a:spLocks noGrp="1"/>
          </p:cNvSpPr>
          <p:nvPr>
            <p:ph type="sldNum" sz="quarter" idx="5"/>
          </p:nvPr>
        </p:nvSpPr>
        <p:spPr/>
        <p:txBody>
          <a:bodyPr/>
          <a:lstStyle/>
          <a:p>
            <a:fld id="{955DCBF9-A61F-4971-ABB8-08651EB2FB1E}" type="slidenum">
              <a:rPr lang="en-GB" smtClean="0"/>
              <a:t>10</a:t>
            </a:fld>
            <a:endParaRPr lang="en-GB"/>
          </a:p>
        </p:txBody>
      </p:sp>
    </p:spTree>
    <p:extLst>
      <p:ext uri="{BB962C8B-B14F-4D97-AF65-F5344CB8AC3E}">
        <p14:creationId xmlns:p14="http://schemas.microsoft.com/office/powerpoint/2010/main" val="1975358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The electrical signal has a low frequency (50-60HZ) and the wave length is wide, this means we can easily put on top  of it another signal that has a higher frequency and smaller wave length</a:t>
            </a:r>
          </a:p>
          <a:p>
            <a:pPr marL="171450" indent="-171450">
              <a:buFontTx/>
              <a:buChar char="-"/>
            </a:pPr>
            <a:r>
              <a:rPr lang="en-GB" dirty="0"/>
              <a:t>The two adapters can recognise each other and will send and receive data signals</a:t>
            </a:r>
          </a:p>
          <a:p>
            <a:pPr marL="171450" indent="-171450">
              <a:buFontTx/>
              <a:buChar char="-"/>
            </a:pPr>
            <a:r>
              <a:rPr lang="en-GB" dirty="0"/>
              <a:t>Not ideal because the electrical wires are not well-isolated and they can get affected by noise</a:t>
            </a:r>
          </a:p>
        </p:txBody>
      </p:sp>
      <p:sp>
        <p:nvSpPr>
          <p:cNvPr id="4" name="Slide Number Placeholder 3"/>
          <p:cNvSpPr>
            <a:spLocks noGrp="1"/>
          </p:cNvSpPr>
          <p:nvPr>
            <p:ph type="sldNum" sz="quarter" idx="5"/>
          </p:nvPr>
        </p:nvSpPr>
        <p:spPr/>
        <p:txBody>
          <a:bodyPr/>
          <a:lstStyle/>
          <a:p>
            <a:fld id="{955DCBF9-A61F-4971-ABB8-08651EB2FB1E}" type="slidenum">
              <a:rPr lang="en-GB" smtClean="0"/>
              <a:t>11</a:t>
            </a:fld>
            <a:endParaRPr lang="en-GB"/>
          </a:p>
        </p:txBody>
      </p:sp>
    </p:spTree>
    <p:extLst>
      <p:ext uri="{BB962C8B-B14F-4D97-AF65-F5344CB8AC3E}">
        <p14:creationId xmlns:p14="http://schemas.microsoft.com/office/powerpoint/2010/main" val="717890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46B8-CAEE-402B-BD48-FEE7D42EC5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C7F7738-17D9-4B48-9557-E08B1E7625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63AEF3-7A47-4F44-A38E-DA558837C1CD}"/>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5" name="Footer Placeholder 4">
            <a:extLst>
              <a:ext uri="{FF2B5EF4-FFF2-40B4-BE49-F238E27FC236}">
                <a16:creationId xmlns:a16="http://schemas.microsoft.com/office/drawing/2014/main" id="{5BC89FB0-5AAC-434C-9444-B8E62983F1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E06979-9D01-4DB1-A6F5-E5C6930040AB}"/>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2778858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D1D7-1A48-4A2C-8714-24A52BF6F9C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F53496-40AB-416E-8BD9-2C517BADF5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3E842B-F3A2-40DF-BBD8-5440049C613E}"/>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5" name="Footer Placeholder 4">
            <a:extLst>
              <a:ext uri="{FF2B5EF4-FFF2-40B4-BE49-F238E27FC236}">
                <a16:creationId xmlns:a16="http://schemas.microsoft.com/office/drawing/2014/main" id="{C7643F74-9508-4675-804F-B14EDCE1E0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09C1A6-419D-4C55-91D1-07F0A1449C0B}"/>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2633709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FE7F20-0187-4ADD-8401-D980EFB345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FF1C755-7BBB-45CF-BF93-9EA87FBB1E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62CA7B-A507-4ED2-B228-A524D0959CC4}"/>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5" name="Footer Placeholder 4">
            <a:extLst>
              <a:ext uri="{FF2B5EF4-FFF2-40B4-BE49-F238E27FC236}">
                <a16:creationId xmlns:a16="http://schemas.microsoft.com/office/drawing/2014/main" id="{34E7D366-A862-4DFD-B97E-1167C34D6D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EB2F7-C280-4F43-9844-065B69D056F1}"/>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3984712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5A139-C406-4103-B2C8-C7FADF191C5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33705B2-F3DC-4988-8F8F-DC25230734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34739F-AC7F-4E70-BE17-C27DD79A3999}"/>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5" name="Footer Placeholder 4">
            <a:extLst>
              <a:ext uri="{FF2B5EF4-FFF2-40B4-BE49-F238E27FC236}">
                <a16:creationId xmlns:a16="http://schemas.microsoft.com/office/drawing/2014/main" id="{5C0049CA-6532-46A1-A09B-53195F06B5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449D60-95E0-4D3E-BFE7-9F46B93381CF}"/>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361634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031C-CE21-44FD-AA29-825FD5677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5C4FABF-5374-4E65-8CCA-58CF61110C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9CA990-5664-4FED-B680-13C6BAA8BA9F}"/>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5" name="Footer Placeholder 4">
            <a:extLst>
              <a:ext uri="{FF2B5EF4-FFF2-40B4-BE49-F238E27FC236}">
                <a16:creationId xmlns:a16="http://schemas.microsoft.com/office/drawing/2014/main" id="{A6013904-F509-4234-B379-147158D7C7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51F9D0-4F12-4415-9E08-11211F2459DB}"/>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166685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2567-0C26-4A86-8567-A742389444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5C5B87-CEA9-427D-8079-B2E455FEB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A6F751F-DAD0-4E43-B39B-B79E46B747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FD4E5A9-3096-4D22-BBFC-0E4C913125B1}"/>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6" name="Footer Placeholder 5">
            <a:extLst>
              <a:ext uri="{FF2B5EF4-FFF2-40B4-BE49-F238E27FC236}">
                <a16:creationId xmlns:a16="http://schemas.microsoft.com/office/drawing/2014/main" id="{8A9B8843-5E21-4108-8165-69E705905B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30D7B79-4AD2-4407-B53B-9B058EC4C93A}"/>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1449568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90A6-2CFB-4391-B9EE-7428E8F5DBF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CED546-645A-4DDA-B0A0-EFF2634976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0ECF31-0CB0-4A8B-8C7A-5E1CF8BA9E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0D4505C-944F-4627-A572-62B2CFAC25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865489-31DD-46AC-86FF-F9172DA69D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66FBB8-7E5F-452F-957E-CF83E4A12613}"/>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8" name="Footer Placeholder 7">
            <a:extLst>
              <a:ext uri="{FF2B5EF4-FFF2-40B4-BE49-F238E27FC236}">
                <a16:creationId xmlns:a16="http://schemas.microsoft.com/office/drawing/2014/main" id="{C9BB7305-33B2-4C2C-A380-0052FB67791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E89D22C-1E0C-4302-B290-150A25118552}"/>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1118334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9F6E3-6159-4890-8B5E-B799FD07DE4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04A5440-1907-4A10-BA83-2EABCC266E2D}"/>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4" name="Footer Placeholder 3">
            <a:extLst>
              <a:ext uri="{FF2B5EF4-FFF2-40B4-BE49-F238E27FC236}">
                <a16:creationId xmlns:a16="http://schemas.microsoft.com/office/drawing/2014/main" id="{242DE380-F74A-4BC5-A7FF-AB8B8422387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9B0A84-C6EC-41E6-B6C0-7654B260944E}"/>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232464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0B549-69DF-4CCF-82AF-E15B3638E82B}"/>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3" name="Footer Placeholder 2">
            <a:extLst>
              <a:ext uri="{FF2B5EF4-FFF2-40B4-BE49-F238E27FC236}">
                <a16:creationId xmlns:a16="http://schemas.microsoft.com/office/drawing/2014/main" id="{9480B6DE-AA1D-4AE2-9348-9235A65BF04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C38459C-A25E-40C8-8F88-503913624218}"/>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3053147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23F8-026D-4A48-A632-0B3A12574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317B01A-A888-478E-96CE-CBB73F238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D4A7DD2-FAC7-4548-96E8-9DC290CB4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83024-31B9-434A-B0FA-1FEAB4F8A067}"/>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6" name="Footer Placeholder 5">
            <a:extLst>
              <a:ext uri="{FF2B5EF4-FFF2-40B4-BE49-F238E27FC236}">
                <a16:creationId xmlns:a16="http://schemas.microsoft.com/office/drawing/2014/main" id="{DBAE3C28-E495-4AD9-98D3-11900183F8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3150A7F-2560-44FD-822E-5DE3975F8242}"/>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126504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5BDF-7DD5-42B5-8444-A11719A2F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42760DA-F2EE-4F68-8B64-72A3667A7B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9BA2213-CBDE-42EA-824C-6BF712AF1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2FCA4-80AA-487F-804C-1217EBB2EC86}"/>
              </a:ext>
            </a:extLst>
          </p:cNvPr>
          <p:cNvSpPr>
            <a:spLocks noGrp="1"/>
          </p:cNvSpPr>
          <p:nvPr>
            <p:ph type="dt" sz="half" idx="10"/>
          </p:nvPr>
        </p:nvSpPr>
        <p:spPr/>
        <p:txBody>
          <a:bodyPr/>
          <a:lstStyle/>
          <a:p>
            <a:fld id="{3C4488A8-B3FF-4786-B803-E04120562040}" type="datetimeFigureOut">
              <a:rPr lang="en-GB" smtClean="0"/>
              <a:t>01/10/2024</a:t>
            </a:fld>
            <a:endParaRPr lang="en-GB"/>
          </a:p>
        </p:txBody>
      </p:sp>
      <p:sp>
        <p:nvSpPr>
          <p:cNvPr id="6" name="Footer Placeholder 5">
            <a:extLst>
              <a:ext uri="{FF2B5EF4-FFF2-40B4-BE49-F238E27FC236}">
                <a16:creationId xmlns:a16="http://schemas.microsoft.com/office/drawing/2014/main" id="{EF5DD125-0F1F-4139-A2C9-4F901F8935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F550C2-9C57-4415-995A-AA082F1DEA53}"/>
              </a:ext>
            </a:extLst>
          </p:cNvPr>
          <p:cNvSpPr>
            <a:spLocks noGrp="1"/>
          </p:cNvSpPr>
          <p:nvPr>
            <p:ph type="sldNum" sz="quarter" idx="12"/>
          </p:nvPr>
        </p:nvSpPr>
        <p:spPr/>
        <p:txBody>
          <a:bodyPr/>
          <a:lstStyle/>
          <a:p>
            <a:fld id="{7076773F-EAFC-4BAD-BBB2-3EB9D456356C}" type="slidenum">
              <a:rPr lang="en-GB" smtClean="0"/>
              <a:t>‹#›</a:t>
            </a:fld>
            <a:endParaRPr lang="en-GB"/>
          </a:p>
        </p:txBody>
      </p:sp>
    </p:spTree>
    <p:extLst>
      <p:ext uri="{BB962C8B-B14F-4D97-AF65-F5344CB8AC3E}">
        <p14:creationId xmlns:p14="http://schemas.microsoft.com/office/powerpoint/2010/main" val="96887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5CE442-EA65-4CD8-8E75-C0E05F004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86670A-9B6A-4A5C-90A1-1E7408B66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528D06-DCFD-4049-AF8C-B2BAAAFDAB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4488A8-B3FF-4786-B803-E04120562040}" type="datetimeFigureOut">
              <a:rPr lang="en-GB" smtClean="0"/>
              <a:t>01/10/2024</a:t>
            </a:fld>
            <a:endParaRPr lang="en-GB"/>
          </a:p>
        </p:txBody>
      </p:sp>
      <p:sp>
        <p:nvSpPr>
          <p:cNvPr id="5" name="Footer Placeholder 4">
            <a:extLst>
              <a:ext uri="{FF2B5EF4-FFF2-40B4-BE49-F238E27FC236}">
                <a16:creationId xmlns:a16="http://schemas.microsoft.com/office/drawing/2014/main" id="{77B29093-AD12-44CD-9835-6BFF6E0E5D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695D5E3-A869-4ABC-B65B-2D7195A87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76773F-EAFC-4BAD-BBB2-3EB9D456356C}" type="slidenum">
              <a:rPr lang="en-GB" smtClean="0"/>
              <a:t>‹#›</a:t>
            </a:fld>
            <a:endParaRPr lang="en-GB"/>
          </a:p>
        </p:txBody>
      </p:sp>
    </p:spTree>
    <p:extLst>
      <p:ext uri="{BB962C8B-B14F-4D97-AF65-F5344CB8AC3E}">
        <p14:creationId xmlns:p14="http://schemas.microsoft.com/office/powerpoint/2010/main" val="282586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oleObject" Target="../embeddings/oleObject2.bin"/><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B3B474EA-4654-4976-99DF-BFF6DC2E4285}"/>
              </a:ext>
            </a:extLst>
          </p:cNvPr>
          <p:cNvSpPr txBox="1">
            <a:spLocks/>
          </p:cNvSpPr>
          <p:nvPr/>
        </p:nvSpPr>
        <p:spPr>
          <a:xfrm>
            <a:off x="4361935" y="626659"/>
            <a:ext cx="7372861" cy="31770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000" b="1" kern="1200" dirty="0">
                <a:solidFill>
                  <a:srgbClr val="0070C0"/>
                </a:solidFill>
                <a:latin typeface="+mj-lt"/>
                <a:ea typeface="+mj-ea"/>
                <a:cs typeface="+mj-cs"/>
              </a:rPr>
              <a:t>CSC2035 Software Systems Design and Implementation - Networks</a:t>
            </a:r>
            <a:br>
              <a:rPr lang="en-US" sz="4000" b="1" kern="1200" dirty="0">
                <a:solidFill>
                  <a:srgbClr val="0070C0"/>
                </a:solidFill>
                <a:latin typeface="+mj-lt"/>
                <a:ea typeface="+mj-ea"/>
                <a:cs typeface="+mj-cs"/>
              </a:rPr>
            </a:br>
            <a:br>
              <a:rPr lang="en-US" sz="4000" b="1" kern="1200" dirty="0">
                <a:solidFill>
                  <a:srgbClr val="0070C0"/>
                </a:solidFill>
                <a:latin typeface="+mj-lt"/>
                <a:ea typeface="+mj-ea"/>
                <a:cs typeface="+mj-cs"/>
              </a:rPr>
            </a:br>
            <a:r>
              <a:rPr lang="en-US" sz="4000" b="1" kern="1200" dirty="0">
                <a:solidFill>
                  <a:srgbClr val="0070C0"/>
                </a:solidFill>
                <a:latin typeface="+mj-lt"/>
                <a:ea typeface="+mj-ea"/>
                <a:cs typeface="+mj-cs"/>
              </a:rPr>
              <a:t>Part 2 – The Physical Layer</a:t>
            </a:r>
            <a:br>
              <a:rPr lang="en-US" sz="4000" b="1" kern="1200" dirty="0">
                <a:solidFill>
                  <a:srgbClr val="0070C0"/>
                </a:solidFill>
                <a:latin typeface="+mj-lt"/>
                <a:ea typeface="+mj-ea"/>
                <a:cs typeface="+mj-cs"/>
              </a:rPr>
            </a:br>
            <a:endParaRPr lang="en-US" sz="4000" b="1" kern="1200" dirty="0">
              <a:solidFill>
                <a:srgbClr val="0070C0"/>
              </a:solidFill>
              <a:latin typeface="+mj-lt"/>
              <a:ea typeface="+mj-ea"/>
              <a:cs typeface="+mj-cs"/>
            </a:endParaRPr>
          </a:p>
        </p:txBody>
      </p:sp>
      <p:pic>
        <p:nvPicPr>
          <p:cNvPr id="5" name="Picture 4">
            <a:extLst>
              <a:ext uri="{FF2B5EF4-FFF2-40B4-BE49-F238E27FC236}">
                <a16:creationId xmlns:a16="http://schemas.microsoft.com/office/drawing/2014/main" id="{7F8DA35F-FBE9-402A-A73D-D280F0ED9A94}"/>
              </a:ext>
            </a:extLst>
          </p:cNvPr>
          <p:cNvPicPr>
            <a:picLocks noChangeAspect="1"/>
          </p:cNvPicPr>
          <p:nvPr/>
        </p:nvPicPr>
        <p:blipFill>
          <a:blip r:embed="rId3"/>
          <a:stretch>
            <a:fillRect/>
          </a:stretch>
        </p:blipFill>
        <p:spPr>
          <a:xfrm>
            <a:off x="6514075" y="3420090"/>
            <a:ext cx="2137548" cy="2811251"/>
          </a:xfrm>
          <a:prstGeom prst="rect">
            <a:avLst/>
          </a:prstGeom>
        </p:spPr>
      </p:pic>
    </p:spTree>
    <p:extLst>
      <p:ext uri="{BB962C8B-B14F-4D97-AF65-F5344CB8AC3E}">
        <p14:creationId xmlns:p14="http://schemas.microsoft.com/office/powerpoint/2010/main" val="1406542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2-04">
            <a:extLst>
              <a:ext uri="{FF2B5EF4-FFF2-40B4-BE49-F238E27FC236}">
                <a16:creationId xmlns:a16="http://schemas.microsoft.com/office/drawing/2014/main" id="{2BB63F2B-A7FD-4786-9B51-2EE81FB81673}"/>
              </a:ext>
            </a:extLst>
          </p:cNvPr>
          <p:cNvPicPr>
            <a:picLocks noChangeAspect="1" noChangeArrowheads="1"/>
          </p:cNvPicPr>
          <p:nvPr/>
        </p:nvPicPr>
        <p:blipFill>
          <a:blip r:embed="rId3" cstate="print"/>
          <a:srcRect/>
          <a:stretch>
            <a:fillRect/>
          </a:stretch>
        </p:blipFill>
        <p:spPr>
          <a:xfrm>
            <a:off x="4893276" y="4069003"/>
            <a:ext cx="4365606" cy="1830388"/>
          </a:xfrm>
          <a:prstGeom prst="rect">
            <a:avLst/>
          </a:prstGeom>
          <a:noFill/>
          <a:ln/>
        </p:spPr>
      </p:pic>
      <p:cxnSp>
        <p:nvCxnSpPr>
          <p:cNvPr id="4" name="Straight Connector 3">
            <a:extLst>
              <a:ext uri="{FF2B5EF4-FFF2-40B4-BE49-F238E27FC236}">
                <a16:creationId xmlns:a16="http://schemas.microsoft.com/office/drawing/2014/main" id="{E99405D8-6214-41EE-948B-9ED313D1BDFD}"/>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3C04330-6226-41AC-A27A-56F4F48A2C5C}"/>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Guided media (1)</a:t>
            </a:r>
          </a:p>
        </p:txBody>
      </p:sp>
      <p:pic>
        <p:nvPicPr>
          <p:cNvPr id="8" name="Picture 7" descr="02-03">
            <a:extLst>
              <a:ext uri="{FF2B5EF4-FFF2-40B4-BE49-F238E27FC236}">
                <a16:creationId xmlns:a16="http://schemas.microsoft.com/office/drawing/2014/main" id="{4CA11162-8FAA-4909-9D31-603BEE13D01D}"/>
              </a:ext>
            </a:extLst>
          </p:cNvPr>
          <p:cNvPicPr>
            <a:picLocks noChangeAspect="1" noChangeArrowheads="1"/>
          </p:cNvPicPr>
          <p:nvPr/>
        </p:nvPicPr>
        <p:blipFill>
          <a:blip r:embed="rId4" cstate="print"/>
          <a:srcRect/>
          <a:stretch>
            <a:fillRect/>
          </a:stretch>
        </p:blipFill>
        <p:spPr bwMode="auto">
          <a:xfrm>
            <a:off x="6096000" y="1220472"/>
            <a:ext cx="3010930" cy="2208528"/>
          </a:xfrm>
          <a:prstGeom prst="rect">
            <a:avLst/>
          </a:prstGeom>
          <a:noFill/>
        </p:spPr>
      </p:pic>
      <p:pic>
        <p:nvPicPr>
          <p:cNvPr id="9" name="Picture 8">
            <a:extLst>
              <a:ext uri="{FF2B5EF4-FFF2-40B4-BE49-F238E27FC236}">
                <a16:creationId xmlns:a16="http://schemas.microsoft.com/office/drawing/2014/main" id="{3FAD4B48-1B64-415F-99F0-B7FF7CB90CD3}"/>
              </a:ext>
            </a:extLst>
          </p:cNvPr>
          <p:cNvPicPr>
            <a:picLocks noChangeAspect="1"/>
          </p:cNvPicPr>
          <p:nvPr/>
        </p:nvPicPr>
        <p:blipFill>
          <a:blip r:embed="rId5"/>
          <a:stretch>
            <a:fillRect/>
          </a:stretch>
        </p:blipFill>
        <p:spPr>
          <a:xfrm>
            <a:off x="9449006" y="1201754"/>
            <a:ext cx="2567262" cy="2208529"/>
          </a:xfrm>
          <a:prstGeom prst="rect">
            <a:avLst/>
          </a:prstGeom>
        </p:spPr>
      </p:pic>
      <p:sp>
        <p:nvSpPr>
          <p:cNvPr id="16" name="TextBox 15">
            <a:extLst>
              <a:ext uri="{FF2B5EF4-FFF2-40B4-BE49-F238E27FC236}">
                <a16:creationId xmlns:a16="http://schemas.microsoft.com/office/drawing/2014/main" id="{FC9A46DD-3B46-4C6F-8D3C-57A54610B52A}"/>
              </a:ext>
            </a:extLst>
          </p:cNvPr>
          <p:cNvSpPr txBox="1"/>
          <p:nvPr/>
        </p:nvSpPr>
        <p:spPr>
          <a:xfrm>
            <a:off x="133350" y="781050"/>
            <a:ext cx="6096000" cy="3416320"/>
          </a:xfrm>
          <a:prstGeom prst="rect">
            <a:avLst/>
          </a:prstGeom>
          <a:noFill/>
        </p:spPr>
        <p:txBody>
          <a:bodyPr wrap="square">
            <a:spAutoFit/>
          </a:bodyPr>
          <a:lstStyle/>
          <a:p>
            <a:r>
              <a:rPr lang="en-US" sz="2400" b="1" dirty="0">
                <a:latin typeface="+mn-lt"/>
              </a:rPr>
              <a:t>- Twisted pair:</a:t>
            </a:r>
          </a:p>
          <a:p>
            <a:pPr marL="342900" indent="-342900">
              <a:buClr>
                <a:srgbClr val="0070C0"/>
              </a:buClr>
              <a:buFont typeface="Arial" panose="020B0604020202020204" pitchFamily="34" charset="0"/>
              <a:buChar char="•"/>
            </a:pPr>
            <a:r>
              <a:rPr lang="en-US" sz="2400" dirty="0">
                <a:latin typeface="+mn-lt"/>
              </a:rPr>
              <a:t>Used in telephone lines, LANs</a:t>
            </a:r>
          </a:p>
          <a:p>
            <a:pPr marL="342900" indent="-342900">
              <a:buClr>
                <a:srgbClr val="0070C0"/>
              </a:buClr>
              <a:buFont typeface="Arial" panose="020B0604020202020204" pitchFamily="34" charset="0"/>
              <a:buChar char="•"/>
            </a:pPr>
            <a:r>
              <a:rPr lang="en-US" sz="2400" dirty="0"/>
              <a:t>Has four pairs (Not all were used in the old 100 Mbps Ethernet)</a:t>
            </a:r>
            <a:endParaRPr lang="en-US" sz="2400" dirty="0">
              <a:latin typeface="+mn-lt"/>
            </a:endParaRPr>
          </a:p>
          <a:p>
            <a:pPr marL="342900" indent="-342900">
              <a:buClr>
                <a:srgbClr val="0070C0"/>
              </a:buClr>
              <a:buFont typeface="Arial" panose="020B0604020202020204" pitchFamily="34" charset="0"/>
              <a:buChar char="•"/>
            </a:pPr>
            <a:r>
              <a:rPr lang="en-US" sz="2400" dirty="0">
                <a:latin typeface="+mn-lt"/>
              </a:rPr>
              <a:t>Twisting reduces noise as magnetic fields induce currents in opposite directions</a:t>
            </a:r>
          </a:p>
          <a:p>
            <a:pPr marL="342900" indent="-342900">
              <a:buClr>
                <a:srgbClr val="0070C0"/>
              </a:buClr>
              <a:buFont typeface="Arial" panose="020B0604020202020204" pitchFamily="34" charset="0"/>
              <a:buChar char="•"/>
            </a:pPr>
            <a:r>
              <a:rPr lang="en-GB" sz="2400" dirty="0">
                <a:latin typeface="+mn-lt"/>
              </a:rPr>
              <a:t>Two types: Unshielded Twisted Pair (UTP) and Shielded Twisted Pair (STP) that comes with ad</a:t>
            </a:r>
            <a:r>
              <a:rPr lang="en-US" sz="2400" dirty="0">
                <a:latin typeface="+mn-lt"/>
              </a:rPr>
              <a:t>additional shielding</a:t>
            </a:r>
            <a:endParaRPr lang="en-GB" sz="2400" dirty="0"/>
          </a:p>
        </p:txBody>
      </p:sp>
      <p:sp>
        <p:nvSpPr>
          <p:cNvPr id="18" name="TextBox 17">
            <a:extLst>
              <a:ext uri="{FF2B5EF4-FFF2-40B4-BE49-F238E27FC236}">
                <a16:creationId xmlns:a16="http://schemas.microsoft.com/office/drawing/2014/main" id="{C15CE6AB-45F6-4CC4-9452-6BFE12F4AF77}"/>
              </a:ext>
            </a:extLst>
          </p:cNvPr>
          <p:cNvSpPr txBox="1"/>
          <p:nvPr/>
        </p:nvSpPr>
        <p:spPr>
          <a:xfrm>
            <a:off x="133350" y="4069003"/>
            <a:ext cx="6096000" cy="2954655"/>
          </a:xfrm>
          <a:prstGeom prst="rect">
            <a:avLst/>
          </a:prstGeom>
          <a:noFill/>
        </p:spPr>
        <p:txBody>
          <a:bodyPr wrap="square">
            <a:spAutoFit/>
          </a:bodyPr>
          <a:lstStyle/>
          <a:p>
            <a:r>
              <a:rPr lang="en-GB" sz="2400" b="1" dirty="0"/>
              <a:t>- Coaxial cable</a:t>
            </a:r>
          </a:p>
          <a:p>
            <a:pPr marL="285750" indent="-285750">
              <a:buClr>
                <a:srgbClr val="0070C0"/>
              </a:buClr>
              <a:buFont typeface="Arial" panose="020B0604020202020204" pitchFamily="34" charset="0"/>
              <a:buChar char="•"/>
            </a:pPr>
            <a:r>
              <a:rPr lang="en-GB" sz="2400" dirty="0"/>
              <a:t>Traditionally used for Ethernet LANs</a:t>
            </a:r>
          </a:p>
          <a:p>
            <a:pPr marL="285750" indent="-285750">
              <a:buClr>
                <a:srgbClr val="0070C0"/>
              </a:buClr>
              <a:buFont typeface="Arial" panose="020B0604020202020204" pitchFamily="34" charset="0"/>
              <a:buChar char="•"/>
            </a:pPr>
            <a:r>
              <a:rPr lang="en-GB" sz="2400" dirty="0"/>
              <a:t>Used in cable television and MANs</a:t>
            </a:r>
          </a:p>
          <a:p>
            <a:pPr marL="285750" indent="-285750">
              <a:buClr>
                <a:srgbClr val="0070C0"/>
              </a:buClr>
              <a:buFont typeface="Arial" panose="020B0604020202020204" pitchFamily="34" charset="0"/>
              <a:buChar char="•"/>
            </a:pPr>
            <a:r>
              <a:rPr lang="en-GB" sz="2400" dirty="0"/>
              <a:t>Good shielding reduces noise</a:t>
            </a:r>
          </a:p>
          <a:p>
            <a:pPr marL="285750" indent="-285750">
              <a:buClr>
                <a:srgbClr val="0070C0"/>
              </a:buClr>
              <a:buFont typeface="Arial" panose="020B0604020202020204" pitchFamily="34" charset="0"/>
              <a:buChar char="•"/>
            </a:pPr>
            <a:r>
              <a:rPr lang="en-GB" sz="2400" dirty="0"/>
              <a:t>More bandwidth for longer distances and higher rates than twisted pair (Capable </a:t>
            </a:r>
            <a:r>
              <a:rPr lang="en-GB" sz="2400"/>
              <a:t>of sending </a:t>
            </a:r>
            <a:r>
              <a:rPr lang="en-GB" sz="2400" dirty="0"/>
              <a:t>1Gbps over 1km)</a:t>
            </a:r>
          </a:p>
          <a:p>
            <a:endParaRPr lang="en-GB" dirty="0"/>
          </a:p>
        </p:txBody>
      </p:sp>
      <p:pic>
        <p:nvPicPr>
          <p:cNvPr id="20" name="Picture 19">
            <a:extLst>
              <a:ext uri="{FF2B5EF4-FFF2-40B4-BE49-F238E27FC236}">
                <a16:creationId xmlns:a16="http://schemas.microsoft.com/office/drawing/2014/main" id="{BBEED6A6-92D6-4ED7-BF22-29C1345FE7BE}"/>
              </a:ext>
            </a:extLst>
          </p:cNvPr>
          <p:cNvPicPr>
            <a:picLocks noChangeAspect="1"/>
          </p:cNvPicPr>
          <p:nvPr/>
        </p:nvPicPr>
        <p:blipFill>
          <a:blip r:embed="rId6"/>
          <a:stretch>
            <a:fillRect/>
          </a:stretch>
        </p:blipFill>
        <p:spPr>
          <a:xfrm>
            <a:off x="9398540" y="4069004"/>
            <a:ext cx="2617728" cy="2208528"/>
          </a:xfrm>
          <a:prstGeom prst="rect">
            <a:avLst/>
          </a:prstGeom>
        </p:spPr>
      </p:pic>
    </p:spTree>
    <p:extLst>
      <p:ext uri="{BB962C8B-B14F-4D97-AF65-F5344CB8AC3E}">
        <p14:creationId xmlns:p14="http://schemas.microsoft.com/office/powerpoint/2010/main" val="398758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82DCE61-8B8E-4A34-9E3B-4ECEAD077FD4}"/>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8E7CBB0-C34C-4DD0-A3C3-FD84DFEF92A4}"/>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Guided media (2)</a:t>
            </a:r>
          </a:p>
        </p:txBody>
      </p:sp>
      <p:sp>
        <p:nvSpPr>
          <p:cNvPr id="7" name="TextBox 6">
            <a:extLst>
              <a:ext uri="{FF2B5EF4-FFF2-40B4-BE49-F238E27FC236}">
                <a16:creationId xmlns:a16="http://schemas.microsoft.com/office/drawing/2014/main" id="{ED5CDCCD-5C72-47AA-8D33-B73DE63A6903}"/>
              </a:ext>
            </a:extLst>
          </p:cNvPr>
          <p:cNvSpPr txBox="1"/>
          <p:nvPr/>
        </p:nvSpPr>
        <p:spPr>
          <a:xfrm>
            <a:off x="133350" y="961936"/>
            <a:ext cx="11811000" cy="1200329"/>
          </a:xfrm>
          <a:prstGeom prst="rect">
            <a:avLst/>
          </a:prstGeom>
          <a:noFill/>
        </p:spPr>
        <p:txBody>
          <a:bodyPr wrap="square">
            <a:spAutoFit/>
          </a:bodyPr>
          <a:lstStyle/>
          <a:p>
            <a:r>
              <a:rPr lang="en-GB" sz="2400" b="1" dirty="0"/>
              <a:t>- Power Lines:</a:t>
            </a:r>
          </a:p>
          <a:p>
            <a:pPr marL="342900" indent="-342900">
              <a:buClr>
                <a:srgbClr val="0070C0"/>
              </a:buClr>
              <a:buFont typeface="Arial" panose="020B0604020202020204" pitchFamily="34" charset="0"/>
              <a:buChar char="•"/>
            </a:pPr>
            <a:r>
              <a:rPr lang="en-GB" sz="2400" dirty="0"/>
              <a:t>A network that uses household electrical wiring</a:t>
            </a:r>
          </a:p>
          <a:p>
            <a:pPr marL="342900" indent="-342900">
              <a:buClr>
                <a:srgbClr val="0070C0"/>
              </a:buClr>
              <a:buFont typeface="Arial" panose="020B0604020202020204" pitchFamily="34" charset="0"/>
              <a:buChar char="•"/>
            </a:pPr>
            <a:r>
              <a:rPr lang="en-GB" sz="2400" dirty="0"/>
              <a:t>Convenient to use, but not great for sending data</a:t>
            </a:r>
          </a:p>
        </p:txBody>
      </p:sp>
      <p:pic>
        <p:nvPicPr>
          <p:cNvPr id="8" name="Picture 7">
            <a:extLst>
              <a:ext uri="{FF2B5EF4-FFF2-40B4-BE49-F238E27FC236}">
                <a16:creationId xmlns:a16="http://schemas.microsoft.com/office/drawing/2014/main" id="{9AEE5E25-BCB9-4E9F-B042-E421A44F3CD5}"/>
              </a:ext>
            </a:extLst>
          </p:cNvPr>
          <p:cNvPicPr>
            <a:picLocks noChangeAspect="1"/>
          </p:cNvPicPr>
          <p:nvPr/>
        </p:nvPicPr>
        <p:blipFill rotWithShape="1">
          <a:blip r:embed="rId3"/>
          <a:srcRect l="67808" b="2265"/>
          <a:stretch/>
        </p:blipFill>
        <p:spPr>
          <a:xfrm>
            <a:off x="8572149" y="3085145"/>
            <a:ext cx="1988937" cy="2070740"/>
          </a:xfrm>
          <a:prstGeom prst="rect">
            <a:avLst/>
          </a:prstGeom>
        </p:spPr>
      </p:pic>
      <p:pic>
        <p:nvPicPr>
          <p:cNvPr id="9" name="Picture 2">
            <a:extLst>
              <a:ext uri="{FF2B5EF4-FFF2-40B4-BE49-F238E27FC236}">
                <a16:creationId xmlns:a16="http://schemas.microsoft.com/office/drawing/2014/main" id="{1C0FECF0-48BF-4A3C-807F-03ECB384F252}"/>
              </a:ext>
            </a:extLst>
          </p:cNvPr>
          <p:cNvPicPr>
            <a:picLocks noChangeAspect="1" noChangeArrowheads="1"/>
          </p:cNvPicPr>
          <p:nvPr/>
        </p:nvPicPr>
        <p:blipFill>
          <a:blip r:embed="rId4" cstate="print"/>
          <a:srcRect/>
          <a:stretch>
            <a:fillRect/>
          </a:stretch>
        </p:blipFill>
        <p:spPr bwMode="auto">
          <a:xfrm>
            <a:off x="1032043" y="3085145"/>
            <a:ext cx="6806026" cy="1942411"/>
          </a:xfrm>
          <a:prstGeom prst="rect">
            <a:avLst/>
          </a:prstGeom>
          <a:noFill/>
          <a:ln w="9525">
            <a:noFill/>
            <a:miter lim="800000"/>
            <a:headEnd/>
            <a:tailEnd/>
          </a:ln>
        </p:spPr>
      </p:pic>
    </p:spTree>
    <p:extLst>
      <p:ext uri="{BB962C8B-B14F-4D97-AF65-F5344CB8AC3E}">
        <p14:creationId xmlns:p14="http://schemas.microsoft.com/office/powerpoint/2010/main" val="159861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F18A466-AFF5-4D0C-8990-06371D2FD678}"/>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D0F2FFE6-CC88-4CCB-BDE0-E780015E4E45}"/>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Guided media (3)</a:t>
            </a:r>
          </a:p>
        </p:txBody>
      </p:sp>
      <p:sp>
        <p:nvSpPr>
          <p:cNvPr id="6" name="Rectangle 5">
            <a:extLst>
              <a:ext uri="{FF2B5EF4-FFF2-40B4-BE49-F238E27FC236}">
                <a16:creationId xmlns:a16="http://schemas.microsoft.com/office/drawing/2014/main" id="{A3C644D5-C9A8-48D6-A833-B842EC90D49B}"/>
              </a:ext>
            </a:extLst>
          </p:cNvPr>
          <p:cNvSpPr/>
          <p:nvPr/>
        </p:nvSpPr>
        <p:spPr>
          <a:xfrm>
            <a:off x="215836" y="861598"/>
            <a:ext cx="8603924" cy="6001643"/>
          </a:xfrm>
          <a:prstGeom prst="rect">
            <a:avLst/>
          </a:prstGeom>
        </p:spPr>
        <p:txBody>
          <a:bodyPr wrap="square">
            <a:spAutoFit/>
          </a:bodyPr>
          <a:lstStyle/>
          <a:p>
            <a:pPr>
              <a:buClr>
                <a:srgbClr val="0070C0"/>
              </a:buClr>
            </a:pPr>
            <a:r>
              <a:rPr lang="en-US" sz="2400" b="1" dirty="0">
                <a:cs typeface="Times New Roman" panose="02020603050405020304" pitchFamily="18" charset="0"/>
              </a:rPr>
              <a:t>- Fiber Optics</a:t>
            </a:r>
          </a:p>
          <a:p>
            <a:pPr marL="457200" indent="-457200">
              <a:buClr>
                <a:srgbClr val="0070C0"/>
              </a:buClr>
              <a:buFont typeface="Arial" panose="020B0604020202020204" pitchFamily="34" charset="0"/>
              <a:buChar char="•"/>
            </a:pPr>
            <a:r>
              <a:rPr lang="en-US" sz="2400" dirty="0">
                <a:cs typeface="Times New Roman" panose="02020603050405020304" pitchFamily="18" charset="0"/>
              </a:rPr>
              <a:t>Used in long distance ISP links, Fiber-to-the-Home</a:t>
            </a:r>
          </a:p>
          <a:p>
            <a:pPr marL="457200" indent="-457200">
              <a:buClr>
                <a:srgbClr val="0070C0"/>
              </a:buClr>
              <a:buFont typeface="Arial" panose="020B0604020202020204" pitchFamily="34" charset="0"/>
              <a:buChar char="•"/>
            </a:pPr>
            <a:r>
              <a:rPr lang="en-US" sz="2400" dirty="0">
                <a:cs typeface="Times New Roman" panose="02020603050405020304" pitchFamily="18" charset="0"/>
              </a:rPr>
              <a:t>Common for high rates and long distances (Fiber has enormous bandwidth and tiny signal loss)</a:t>
            </a:r>
          </a:p>
          <a:p>
            <a:pPr marL="457200" indent="-457200">
              <a:buClr>
                <a:srgbClr val="0070C0"/>
              </a:buClr>
              <a:buFont typeface="Arial" panose="020B0604020202020204" pitchFamily="34" charset="0"/>
              <a:buChar char="•"/>
            </a:pPr>
            <a:r>
              <a:rPr lang="en-US" sz="2400" dirty="0">
                <a:cs typeface="Times New Roman" panose="02020603050405020304" pitchFamily="18" charset="0"/>
              </a:rPr>
              <a:t>Light carried in very long, thin strand of glass </a:t>
            </a:r>
          </a:p>
          <a:p>
            <a:pPr marL="457200" indent="-457200">
              <a:buClr>
                <a:srgbClr val="0070C0"/>
              </a:buClr>
              <a:buFont typeface="Arial" panose="020B0604020202020204" pitchFamily="34" charset="0"/>
              <a:buChar char="•"/>
            </a:pPr>
            <a:endParaRPr lang="en-US" sz="2400" dirty="0">
              <a:cs typeface="Times New Roman" panose="02020603050405020304" pitchFamily="18" charset="0"/>
            </a:endParaRPr>
          </a:p>
          <a:p>
            <a:pPr marL="457200" indent="-457200">
              <a:buClr>
                <a:srgbClr val="0070C0"/>
              </a:buClr>
              <a:buFont typeface="Arial" panose="020B0604020202020204" pitchFamily="34" charset="0"/>
              <a:buChar char="•"/>
            </a:pPr>
            <a:endParaRPr lang="en-US" sz="2400" dirty="0">
              <a:cs typeface="Times New Roman" panose="02020603050405020304" pitchFamily="18" charset="0"/>
            </a:endParaRPr>
          </a:p>
          <a:p>
            <a:pPr marL="457200" indent="-457200">
              <a:buClr>
                <a:srgbClr val="0070C0"/>
              </a:buClr>
              <a:buFont typeface="Arial" panose="020B0604020202020204" pitchFamily="34" charset="0"/>
              <a:buChar char="•"/>
            </a:pPr>
            <a:endParaRPr lang="en-US" sz="2400" dirty="0">
              <a:cs typeface="Times New Roman" panose="02020603050405020304" pitchFamily="18" charset="0"/>
            </a:endParaRPr>
          </a:p>
          <a:p>
            <a:pPr marL="457200" indent="-457200">
              <a:buClr>
                <a:srgbClr val="0070C0"/>
              </a:buClr>
              <a:buFont typeface="Arial" panose="020B0604020202020204" pitchFamily="34" charset="0"/>
              <a:buChar char="•"/>
            </a:pPr>
            <a:endParaRPr lang="en-US" sz="2400" dirty="0">
              <a:cs typeface="Times New Roman" panose="02020603050405020304" pitchFamily="18" charset="0"/>
            </a:endParaRPr>
          </a:p>
          <a:p>
            <a:pPr marL="457200" indent="-457200">
              <a:buClr>
                <a:srgbClr val="0070C0"/>
              </a:buClr>
              <a:buFont typeface="Arial" panose="020B0604020202020204" pitchFamily="34" charset="0"/>
              <a:buChar char="•"/>
            </a:pPr>
            <a:endParaRPr lang="en-US" sz="2400" dirty="0">
              <a:cs typeface="Times New Roman" panose="02020603050405020304" pitchFamily="18" charset="0"/>
            </a:endParaRPr>
          </a:p>
          <a:p>
            <a:pPr marL="457200" indent="-457200">
              <a:buClr>
                <a:srgbClr val="0070C0"/>
              </a:buClr>
              <a:buFont typeface="Arial" panose="020B0604020202020204" pitchFamily="34" charset="0"/>
              <a:buChar char="•"/>
            </a:pPr>
            <a:r>
              <a:rPr lang="en-US" sz="2400" dirty="0">
                <a:cs typeface="Times New Roman" panose="02020603050405020304" pitchFamily="18" charset="0"/>
              </a:rPr>
              <a:t>Two types:</a:t>
            </a:r>
          </a:p>
          <a:p>
            <a:pPr marL="800100" lvl="1" indent="-342900">
              <a:buFont typeface="Arial" panose="020B0604020202020204" pitchFamily="34" charset="0"/>
              <a:buChar char="•"/>
            </a:pPr>
            <a:r>
              <a:rPr lang="en-US" sz="2400" b="1" dirty="0">
                <a:cs typeface="Times New Roman" panose="02020603050405020304" pitchFamily="18" charset="0"/>
              </a:rPr>
              <a:t>Multi-mode</a:t>
            </a:r>
            <a:r>
              <a:rPr lang="en-US" sz="2400" dirty="0">
                <a:cs typeface="Times New Roman" panose="02020603050405020304" pitchFamily="18" charset="0"/>
              </a:rPr>
              <a:t>: Light can bounce (wider core). Used with LEDs for cheaper, shorter distance links</a:t>
            </a:r>
            <a:r>
              <a:rPr lang="en-GB" sz="2400" dirty="0">
                <a:cs typeface="Times New Roman" panose="02020603050405020304" pitchFamily="18" charset="0"/>
              </a:rPr>
              <a:t> </a:t>
            </a:r>
          </a:p>
          <a:p>
            <a:pPr marL="800100" lvl="1" indent="-342900">
              <a:buFont typeface="Arial" panose="020B0604020202020204" pitchFamily="34" charset="0"/>
              <a:buChar char="•"/>
            </a:pPr>
            <a:r>
              <a:rPr lang="en-US" sz="2400" b="1" dirty="0">
                <a:cs typeface="Times New Roman" panose="02020603050405020304" pitchFamily="18" charset="0"/>
              </a:rPr>
              <a:t>Single-mode</a:t>
            </a:r>
            <a:r>
              <a:rPr lang="en-US" sz="2400" dirty="0">
                <a:cs typeface="Times New Roman" panose="02020603050405020304" pitchFamily="18" charset="0"/>
              </a:rPr>
              <a:t>: Core so narrow so light cannot bounce around. Used with lasers. </a:t>
            </a:r>
            <a:r>
              <a:rPr lang="en-US" sz="2400" kern="0" dirty="0">
                <a:cs typeface="Times New Roman" panose="02020603050405020304" pitchFamily="18" charset="0"/>
              </a:rPr>
              <a:t>Capable of carrying 100s of Gbps over 100s of kilometers</a:t>
            </a:r>
          </a:p>
        </p:txBody>
      </p:sp>
      <p:pic>
        <p:nvPicPr>
          <p:cNvPr id="7" name="Picture 6">
            <a:extLst>
              <a:ext uri="{FF2B5EF4-FFF2-40B4-BE49-F238E27FC236}">
                <a16:creationId xmlns:a16="http://schemas.microsoft.com/office/drawing/2014/main" id="{A8420536-D0BD-4649-B179-250BE8255864}"/>
              </a:ext>
            </a:extLst>
          </p:cNvPr>
          <p:cNvPicPr>
            <a:picLocks noChangeAspect="1"/>
          </p:cNvPicPr>
          <p:nvPr/>
        </p:nvPicPr>
        <p:blipFill>
          <a:blip r:embed="rId3"/>
          <a:stretch>
            <a:fillRect/>
          </a:stretch>
        </p:blipFill>
        <p:spPr>
          <a:xfrm>
            <a:off x="1410421" y="3016773"/>
            <a:ext cx="6761050" cy="1524415"/>
          </a:xfrm>
          <a:prstGeom prst="rect">
            <a:avLst/>
          </a:prstGeom>
        </p:spPr>
      </p:pic>
      <p:pic>
        <p:nvPicPr>
          <p:cNvPr id="8" name="Picture 7">
            <a:extLst>
              <a:ext uri="{FF2B5EF4-FFF2-40B4-BE49-F238E27FC236}">
                <a16:creationId xmlns:a16="http://schemas.microsoft.com/office/drawing/2014/main" id="{8C95C270-9EAD-4F0E-B79A-C91091024BC0}"/>
              </a:ext>
            </a:extLst>
          </p:cNvPr>
          <p:cNvPicPr>
            <a:picLocks noChangeAspect="1"/>
          </p:cNvPicPr>
          <p:nvPr/>
        </p:nvPicPr>
        <p:blipFill>
          <a:blip r:embed="rId4"/>
          <a:stretch>
            <a:fillRect/>
          </a:stretch>
        </p:blipFill>
        <p:spPr>
          <a:xfrm>
            <a:off x="9012644" y="1026805"/>
            <a:ext cx="2931706" cy="2165228"/>
          </a:xfrm>
          <a:prstGeom prst="rect">
            <a:avLst/>
          </a:prstGeom>
        </p:spPr>
      </p:pic>
      <p:sp>
        <p:nvSpPr>
          <p:cNvPr id="11" name="Rectangle 10">
            <a:extLst>
              <a:ext uri="{FF2B5EF4-FFF2-40B4-BE49-F238E27FC236}">
                <a16:creationId xmlns:a16="http://schemas.microsoft.com/office/drawing/2014/main" id="{3305DC5D-1C4F-40CD-8C2B-F0AF7893308E}"/>
              </a:ext>
            </a:extLst>
          </p:cNvPr>
          <p:cNvSpPr/>
          <p:nvPr/>
        </p:nvSpPr>
        <p:spPr>
          <a:xfrm>
            <a:off x="9366343" y="5851158"/>
            <a:ext cx="3156406" cy="369332"/>
          </a:xfrm>
          <a:prstGeom prst="rect">
            <a:avLst/>
          </a:prstGeom>
        </p:spPr>
        <p:txBody>
          <a:bodyPr wrap="square">
            <a:spAutoFit/>
          </a:bodyPr>
          <a:lstStyle/>
          <a:p>
            <a:pPr marL="609600" lvl="0" indent="-609600" fontAlgn="base">
              <a:lnSpc>
                <a:spcPct val="100000"/>
              </a:lnSpc>
              <a:spcBef>
                <a:spcPct val="20000"/>
              </a:spcBef>
              <a:spcAft>
                <a:spcPct val="0"/>
              </a:spcAft>
              <a:buClr>
                <a:schemeClr val="accent2"/>
              </a:buClr>
              <a:buNone/>
              <a:defRPr/>
            </a:pPr>
            <a:r>
              <a:rPr lang="en-US" kern="0" dirty="0">
                <a:cs typeface="Times New Roman" panose="02020603050405020304" pitchFamily="18" charset="0"/>
              </a:rPr>
              <a:t>Side view of a single fiber</a:t>
            </a:r>
          </a:p>
        </p:txBody>
      </p:sp>
      <p:pic>
        <p:nvPicPr>
          <p:cNvPr id="12" name="Picture 11" descr="02-08">
            <a:extLst>
              <a:ext uri="{FF2B5EF4-FFF2-40B4-BE49-F238E27FC236}">
                <a16:creationId xmlns:a16="http://schemas.microsoft.com/office/drawing/2014/main" id="{96344A3A-DE02-45FC-A473-CDD0FE0E7301}"/>
              </a:ext>
            </a:extLst>
          </p:cNvPr>
          <p:cNvPicPr>
            <a:picLocks noChangeAspect="1" noChangeArrowheads="1"/>
          </p:cNvPicPr>
          <p:nvPr/>
        </p:nvPicPr>
        <p:blipFill>
          <a:blip r:embed="rId5" cstate="print"/>
          <a:srcRect l="2292" t="3500" r="57500" b="16625"/>
          <a:stretch>
            <a:fillRect/>
          </a:stretch>
        </p:blipFill>
        <p:spPr bwMode="auto">
          <a:xfrm>
            <a:off x="8666231" y="3665966"/>
            <a:ext cx="3309933" cy="2165229"/>
          </a:xfrm>
          <a:prstGeom prst="rect">
            <a:avLst/>
          </a:prstGeom>
          <a:noFill/>
        </p:spPr>
      </p:pic>
    </p:spTree>
    <p:extLst>
      <p:ext uri="{BB962C8B-B14F-4D97-AF65-F5344CB8AC3E}">
        <p14:creationId xmlns:p14="http://schemas.microsoft.com/office/powerpoint/2010/main" val="88004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27EB6D-6279-4215-94B8-C33534C4D249}"/>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75F64487-CFE6-4F32-BFE0-ADF53BB60737}"/>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unguided media (1)</a:t>
            </a:r>
          </a:p>
        </p:txBody>
      </p:sp>
      <p:pic>
        <p:nvPicPr>
          <p:cNvPr id="6" name="Picture 2">
            <a:extLst>
              <a:ext uri="{FF2B5EF4-FFF2-40B4-BE49-F238E27FC236}">
                <a16:creationId xmlns:a16="http://schemas.microsoft.com/office/drawing/2014/main" id="{8972470C-F161-4519-A51D-619571FD668A}"/>
              </a:ext>
            </a:extLst>
          </p:cNvPr>
          <p:cNvPicPr>
            <a:picLocks noChangeAspect="1" noChangeArrowheads="1"/>
          </p:cNvPicPr>
          <p:nvPr/>
        </p:nvPicPr>
        <p:blipFill>
          <a:blip r:embed="rId3" cstate="print"/>
          <a:srcRect/>
          <a:stretch>
            <a:fillRect/>
          </a:stretch>
        </p:blipFill>
        <p:spPr bwMode="auto">
          <a:xfrm>
            <a:off x="1585847" y="1377589"/>
            <a:ext cx="8906005" cy="5054503"/>
          </a:xfrm>
          <a:prstGeom prst="rect">
            <a:avLst/>
          </a:prstGeom>
          <a:noFill/>
          <a:ln w="9525">
            <a:noFill/>
            <a:miter lim="800000"/>
            <a:headEnd/>
            <a:tailEnd/>
          </a:ln>
        </p:spPr>
      </p:pic>
      <p:sp>
        <p:nvSpPr>
          <p:cNvPr id="7" name="Rectangle 6">
            <a:extLst>
              <a:ext uri="{FF2B5EF4-FFF2-40B4-BE49-F238E27FC236}">
                <a16:creationId xmlns:a16="http://schemas.microsoft.com/office/drawing/2014/main" id="{1A12A43C-64FB-474D-B084-EC3FAEE5F1C9}"/>
              </a:ext>
            </a:extLst>
          </p:cNvPr>
          <p:cNvSpPr/>
          <p:nvPr/>
        </p:nvSpPr>
        <p:spPr>
          <a:xfrm>
            <a:off x="3003647" y="6336539"/>
            <a:ext cx="6542467" cy="400110"/>
          </a:xfrm>
          <a:prstGeom prst="rect">
            <a:avLst/>
          </a:prstGeom>
        </p:spPr>
        <p:txBody>
          <a:bodyPr wrap="square">
            <a:spAutoFit/>
          </a:bodyPr>
          <a:lstStyle/>
          <a:p>
            <a:pPr algn="ctr"/>
            <a:r>
              <a:rPr lang="en-GB" sz="2000" dirty="0">
                <a:latin typeface="Times New Roman" panose="02020603050405020304" pitchFamily="18" charset="0"/>
                <a:cs typeface="Times New Roman" panose="02020603050405020304" pitchFamily="18" charset="0"/>
              </a:rPr>
              <a:t>The electromagnetic spectrum and its uses for communication</a:t>
            </a:r>
          </a:p>
        </p:txBody>
      </p:sp>
      <p:pic>
        <p:nvPicPr>
          <p:cNvPr id="8" name="Picture 7">
            <a:extLst>
              <a:ext uri="{FF2B5EF4-FFF2-40B4-BE49-F238E27FC236}">
                <a16:creationId xmlns:a16="http://schemas.microsoft.com/office/drawing/2014/main" id="{125E9CD2-7345-ACF1-51C6-53F038E391E1}"/>
              </a:ext>
            </a:extLst>
          </p:cNvPr>
          <p:cNvPicPr>
            <a:picLocks noChangeAspect="1"/>
          </p:cNvPicPr>
          <p:nvPr/>
        </p:nvPicPr>
        <p:blipFill rotWithShape="1">
          <a:blip r:embed="rId4"/>
          <a:srcRect l="30750" t="36790" r="31643" b="54134"/>
          <a:stretch/>
        </p:blipFill>
        <p:spPr>
          <a:xfrm>
            <a:off x="2390503" y="829388"/>
            <a:ext cx="8036034" cy="587829"/>
          </a:xfrm>
          <a:prstGeom prst="rect">
            <a:avLst/>
          </a:prstGeom>
        </p:spPr>
      </p:pic>
    </p:spTree>
    <p:extLst>
      <p:ext uri="{BB962C8B-B14F-4D97-AF65-F5344CB8AC3E}">
        <p14:creationId xmlns:p14="http://schemas.microsoft.com/office/powerpoint/2010/main" val="720945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138DA5-90C2-4873-A6C8-513AF7731AED}"/>
              </a:ext>
            </a:extLst>
          </p:cNvPr>
          <p:cNvGrpSpPr/>
          <p:nvPr/>
        </p:nvGrpSpPr>
        <p:grpSpPr>
          <a:xfrm>
            <a:off x="3178821" y="725774"/>
            <a:ext cx="3668835" cy="1309283"/>
            <a:chOff x="3596937" y="825681"/>
            <a:chExt cx="3668835" cy="1309283"/>
          </a:xfrm>
        </p:grpSpPr>
        <p:pic>
          <p:nvPicPr>
            <p:cNvPr id="15" name="Picture 2">
              <a:extLst>
                <a:ext uri="{FF2B5EF4-FFF2-40B4-BE49-F238E27FC236}">
                  <a16:creationId xmlns:a16="http://schemas.microsoft.com/office/drawing/2014/main" id="{8331743E-5F20-4553-A80D-8D4783C49512}"/>
                </a:ext>
              </a:extLst>
            </p:cNvPr>
            <p:cNvPicPr>
              <a:picLocks noChangeAspect="1" noChangeArrowheads="1"/>
            </p:cNvPicPr>
            <p:nvPr/>
          </p:nvPicPr>
          <p:blipFill rotWithShape="1">
            <a:blip r:embed="rId3" cstate="print"/>
            <a:srcRect l="1292" t="43827" r="57243" b="45176"/>
            <a:stretch/>
          </p:blipFill>
          <p:spPr bwMode="auto">
            <a:xfrm>
              <a:off x="3596937" y="825681"/>
              <a:ext cx="3668835" cy="555835"/>
            </a:xfrm>
            <a:prstGeom prst="rect">
              <a:avLst/>
            </a:prstGeom>
            <a:noFill/>
            <a:ln w="9525">
              <a:noFill/>
              <a:miter lim="800000"/>
              <a:headEnd/>
              <a:tailEnd/>
            </a:ln>
          </p:spPr>
        </p:pic>
        <p:pic>
          <p:nvPicPr>
            <p:cNvPr id="16" name="Picture 2">
              <a:extLst>
                <a:ext uri="{FF2B5EF4-FFF2-40B4-BE49-F238E27FC236}">
                  <a16:creationId xmlns:a16="http://schemas.microsoft.com/office/drawing/2014/main" id="{333EE1C6-7C98-4D0E-B965-B5C693697A86}"/>
                </a:ext>
              </a:extLst>
            </p:cNvPr>
            <p:cNvPicPr>
              <a:picLocks noChangeAspect="1" noChangeArrowheads="1"/>
            </p:cNvPicPr>
            <p:nvPr/>
          </p:nvPicPr>
          <p:blipFill rotWithShape="1">
            <a:blip r:embed="rId3" cstate="print"/>
            <a:srcRect l="1292" t="87177" r="57243" b="1"/>
            <a:stretch/>
          </p:blipFill>
          <p:spPr bwMode="auto">
            <a:xfrm>
              <a:off x="3596937" y="1486875"/>
              <a:ext cx="3668835" cy="648089"/>
            </a:xfrm>
            <a:prstGeom prst="rect">
              <a:avLst/>
            </a:prstGeom>
            <a:noFill/>
            <a:ln w="9525">
              <a:noFill/>
              <a:miter lim="800000"/>
              <a:headEnd/>
              <a:tailEnd/>
            </a:ln>
          </p:spPr>
        </p:pic>
      </p:grpSp>
      <p:cxnSp>
        <p:nvCxnSpPr>
          <p:cNvPr id="4" name="Straight Connector 3">
            <a:extLst>
              <a:ext uri="{FF2B5EF4-FFF2-40B4-BE49-F238E27FC236}">
                <a16:creationId xmlns:a16="http://schemas.microsoft.com/office/drawing/2014/main" id="{72215BEB-1BB4-4E69-A8CD-F8A746C80F1B}"/>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04F386CF-3A7D-4172-9A5C-E883BD038646}"/>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unguided media (2)</a:t>
            </a:r>
          </a:p>
        </p:txBody>
      </p:sp>
      <p:sp>
        <p:nvSpPr>
          <p:cNvPr id="7" name="TextBox 6">
            <a:extLst>
              <a:ext uri="{FF2B5EF4-FFF2-40B4-BE49-F238E27FC236}">
                <a16:creationId xmlns:a16="http://schemas.microsoft.com/office/drawing/2014/main" id="{58BDCAF4-E14B-4DAA-B1C5-AFEE95329525}"/>
              </a:ext>
            </a:extLst>
          </p:cNvPr>
          <p:cNvSpPr txBox="1"/>
          <p:nvPr/>
        </p:nvSpPr>
        <p:spPr>
          <a:xfrm>
            <a:off x="133350" y="1023035"/>
            <a:ext cx="11811000" cy="1569660"/>
          </a:xfrm>
          <a:prstGeom prst="rect">
            <a:avLst/>
          </a:prstGeom>
          <a:noFill/>
        </p:spPr>
        <p:txBody>
          <a:bodyPr wrap="square">
            <a:spAutoFit/>
          </a:bodyPr>
          <a:lstStyle/>
          <a:p>
            <a:pPr marL="342900" indent="-342900">
              <a:buFontTx/>
              <a:buChar char="-"/>
            </a:pPr>
            <a:r>
              <a:rPr lang="en-US" sz="2400" b="1" dirty="0"/>
              <a:t>Radio Transmission: </a:t>
            </a:r>
          </a:p>
          <a:p>
            <a:pPr marL="342900" indent="-342900">
              <a:buFontTx/>
              <a:buChar char="-"/>
            </a:pPr>
            <a:endParaRPr lang="en-US" sz="2400" b="1" dirty="0"/>
          </a:p>
          <a:p>
            <a:pPr marL="342900" indent="-342900">
              <a:buFontTx/>
              <a:buChar char="-"/>
            </a:pPr>
            <a:endParaRPr lang="en-US" sz="2400" b="1" dirty="0"/>
          </a:p>
          <a:p>
            <a:pPr marL="342900" indent="-342900">
              <a:buClr>
                <a:srgbClr val="0070C0"/>
              </a:buClr>
              <a:buFont typeface="Arial" panose="020B0604020202020204" pitchFamily="34" charset="0"/>
              <a:buChar char="•"/>
            </a:pPr>
            <a:r>
              <a:rPr lang="en-GB" sz="2400" dirty="0"/>
              <a:t>Radio signals penetrate buildings well and propagate for long distances </a:t>
            </a:r>
          </a:p>
        </p:txBody>
      </p:sp>
      <p:sp>
        <p:nvSpPr>
          <p:cNvPr id="8" name="Content Placeholder 2">
            <a:extLst>
              <a:ext uri="{FF2B5EF4-FFF2-40B4-BE49-F238E27FC236}">
                <a16:creationId xmlns:a16="http://schemas.microsoft.com/office/drawing/2014/main" id="{57B538A5-4989-426C-B198-70A04DDE2E1E}"/>
              </a:ext>
            </a:extLst>
          </p:cNvPr>
          <p:cNvSpPr>
            <a:spLocks noGrp="1"/>
          </p:cNvSpPr>
          <p:nvPr>
            <p:ph idx="1"/>
          </p:nvPr>
        </p:nvSpPr>
        <p:spPr>
          <a:xfrm>
            <a:off x="383059" y="5446235"/>
            <a:ext cx="11689492" cy="1135879"/>
          </a:xfrm>
        </p:spPr>
        <p:txBody>
          <a:bodyPr>
            <a:noAutofit/>
          </a:bodyPr>
          <a:lstStyle/>
          <a:p>
            <a:pPr marL="0" lvl="0" indent="0" fontAlgn="base">
              <a:lnSpc>
                <a:spcPct val="100000"/>
              </a:lnSpc>
              <a:spcBef>
                <a:spcPct val="20000"/>
              </a:spcBef>
              <a:spcAft>
                <a:spcPct val="0"/>
              </a:spcAft>
              <a:buClr>
                <a:srgbClr val="3333CC"/>
              </a:buClr>
              <a:buNone/>
              <a:defRPr/>
            </a:pPr>
            <a:r>
              <a:rPr lang="en-US" sz="2000" kern="0" dirty="0">
                <a:solidFill>
                  <a:srgbClr val="0070C0"/>
                </a:solidFill>
                <a:cs typeface="Times New Roman" panose="02020603050405020304" pitchFamily="18" charset="0"/>
              </a:rPr>
              <a:t>(a) </a:t>
            </a:r>
            <a:r>
              <a:rPr lang="en-US" sz="2000" kern="0" dirty="0">
                <a:solidFill>
                  <a:srgbClr val="000000"/>
                </a:solidFill>
                <a:cs typeface="Times New Roman" panose="02020603050405020304" pitchFamily="18" charset="0"/>
              </a:rPr>
              <a:t>In the VLF, LF, and MF bands, radio waves follow the curvature of the earth (e.g. Maritime, AM radio)</a:t>
            </a:r>
          </a:p>
          <a:p>
            <a:pPr marL="0" indent="0" fontAlgn="base">
              <a:lnSpc>
                <a:spcPct val="100000"/>
              </a:lnSpc>
              <a:spcBef>
                <a:spcPct val="20000"/>
              </a:spcBef>
              <a:spcAft>
                <a:spcPct val="0"/>
              </a:spcAft>
              <a:buClr>
                <a:srgbClr val="3333CC"/>
              </a:buClr>
              <a:buNone/>
              <a:defRPr/>
            </a:pPr>
            <a:r>
              <a:rPr lang="en-GB" sz="2000" dirty="0">
                <a:solidFill>
                  <a:srgbClr val="0070C0"/>
                </a:solidFill>
                <a:cs typeface="Times New Roman" panose="02020603050405020304" pitchFamily="18" charset="0"/>
              </a:rPr>
              <a:t>(b) </a:t>
            </a:r>
            <a:r>
              <a:rPr lang="en-GB" sz="2000" dirty="0">
                <a:cs typeface="Times New Roman" panose="02020603050405020304" pitchFamily="18" charset="0"/>
              </a:rPr>
              <a:t>In the HF and VHF bands, the ground waves tend to be absorbed by the earth (FM radio). However, </a:t>
            </a:r>
            <a:r>
              <a:rPr lang="en-US" sz="2000" kern="0" dirty="0">
                <a:solidFill>
                  <a:srgbClr val="000000"/>
                </a:solidFill>
                <a:cs typeface="Times New Roman" panose="02020603050405020304" pitchFamily="18" charset="0"/>
              </a:rPr>
              <a:t>the HF (short wave) band can bounce off the ionosphere</a:t>
            </a:r>
            <a:endParaRPr lang="en-GB" sz="2400" dirty="0">
              <a:latin typeface="Times New Roman" panose="02020603050405020304" pitchFamily="18" charset="0"/>
              <a:cs typeface="Times New Roman" panose="02020603050405020304" pitchFamily="18" charset="0"/>
            </a:endParaRPr>
          </a:p>
        </p:txBody>
      </p:sp>
      <p:pic>
        <p:nvPicPr>
          <p:cNvPr id="9" name="Picture 8" descr="2-12">
            <a:extLst>
              <a:ext uri="{FF2B5EF4-FFF2-40B4-BE49-F238E27FC236}">
                <a16:creationId xmlns:a16="http://schemas.microsoft.com/office/drawing/2014/main" id="{5069288F-A40C-4107-893C-E0EDDF7C643F}"/>
              </a:ext>
            </a:extLst>
          </p:cNvPr>
          <p:cNvPicPr>
            <a:picLocks noChangeAspect="1" noChangeArrowheads="1"/>
          </p:cNvPicPr>
          <p:nvPr/>
        </p:nvPicPr>
        <p:blipFill>
          <a:blip r:embed="rId4" cstate="print"/>
          <a:srcRect/>
          <a:stretch>
            <a:fillRect/>
          </a:stretch>
        </p:blipFill>
        <p:spPr bwMode="auto">
          <a:xfrm>
            <a:off x="1493200" y="3237690"/>
            <a:ext cx="9091300" cy="2014538"/>
          </a:xfrm>
          <a:prstGeom prst="rect">
            <a:avLst/>
          </a:prstGeom>
          <a:noFill/>
        </p:spPr>
      </p:pic>
    </p:spTree>
    <p:extLst>
      <p:ext uri="{BB962C8B-B14F-4D97-AF65-F5344CB8AC3E}">
        <p14:creationId xmlns:p14="http://schemas.microsoft.com/office/powerpoint/2010/main" val="2970099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C0B0374B-555C-4726-B774-E057A997ADBE}"/>
              </a:ext>
            </a:extLst>
          </p:cNvPr>
          <p:cNvPicPr>
            <a:picLocks noChangeAspect="1" noChangeArrowheads="1"/>
          </p:cNvPicPr>
          <p:nvPr/>
        </p:nvPicPr>
        <p:blipFill rotWithShape="1">
          <a:blip r:embed="rId3" cstate="print"/>
          <a:srcRect l="33835" t="2019" r="51319" b="77446"/>
          <a:stretch/>
        </p:blipFill>
        <p:spPr bwMode="auto">
          <a:xfrm>
            <a:off x="3674736" y="771506"/>
            <a:ext cx="1981201" cy="920136"/>
          </a:xfrm>
          <a:prstGeom prst="rect">
            <a:avLst/>
          </a:prstGeom>
          <a:noFill/>
          <a:ln w="9525">
            <a:noFill/>
            <a:miter lim="800000"/>
            <a:headEnd/>
            <a:tailEnd/>
          </a:ln>
        </p:spPr>
      </p:pic>
      <p:cxnSp>
        <p:nvCxnSpPr>
          <p:cNvPr id="4" name="Straight Connector 3">
            <a:extLst>
              <a:ext uri="{FF2B5EF4-FFF2-40B4-BE49-F238E27FC236}">
                <a16:creationId xmlns:a16="http://schemas.microsoft.com/office/drawing/2014/main" id="{83C0BA67-1D64-40D0-98A7-FDC8C4FF0F8C}"/>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284FC29-4443-4D64-B4AC-18C3AE6CEADF}"/>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unguided media (3)</a:t>
            </a:r>
          </a:p>
        </p:txBody>
      </p:sp>
      <p:pic>
        <p:nvPicPr>
          <p:cNvPr id="8" name="Picture 6">
            <a:extLst>
              <a:ext uri="{FF2B5EF4-FFF2-40B4-BE49-F238E27FC236}">
                <a16:creationId xmlns:a16="http://schemas.microsoft.com/office/drawing/2014/main" id="{B512900B-0FEE-44E6-A6B9-E9FFC391C5BC}"/>
              </a:ext>
            </a:extLst>
          </p:cNvPr>
          <p:cNvPicPr>
            <a:picLocks noChangeAspect="1" noChangeArrowheads="1"/>
          </p:cNvPicPr>
          <p:nvPr/>
        </p:nvPicPr>
        <p:blipFill>
          <a:blip r:embed="rId4" cstate="print"/>
          <a:srcRect/>
          <a:stretch>
            <a:fillRect/>
          </a:stretch>
        </p:blipFill>
        <p:spPr bwMode="auto">
          <a:xfrm>
            <a:off x="5103487" y="1943961"/>
            <a:ext cx="6866627" cy="2587685"/>
          </a:xfrm>
          <a:prstGeom prst="rect">
            <a:avLst/>
          </a:prstGeom>
          <a:noFill/>
          <a:ln w="9525">
            <a:noFill/>
            <a:miter lim="800000"/>
            <a:headEnd/>
            <a:tailEnd/>
          </a:ln>
        </p:spPr>
      </p:pic>
      <p:sp>
        <p:nvSpPr>
          <p:cNvPr id="12" name="TextBox 11">
            <a:extLst>
              <a:ext uri="{FF2B5EF4-FFF2-40B4-BE49-F238E27FC236}">
                <a16:creationId xmlns:a16="http://schemas.microsoft.com/office/drawing/2014/main" id="{53042609-94DF-42EF-951F-8A9F789C4320}"/>
              </a:ext>
            </a:extLst>
          </p:cNvPr>
          <p:cNvSpPr txBox="1"/>
          <p:nvPr/>
        </p:nvSpPr>
        <p:spPr>
          <a:xfrm>
            <a:off x="133350" y="922237"/>
            <a:ext cx="4685785" cy="4154984"/>
          </a:xfrm>
          <a:prstGeom prst="rect">
            <a:avLst/>
          </a:prstGeom>
          <a:noFill/>
        </p:spPr>
        <p:txBody>
          <a:bodyPr wrap="square">
            <a:spAutoFit/>
          </a:bodyPr>
          <a:lstStyle/>
          <a:p>
            <a:pPr marL="342900" indent="-342900">
              <a:buFontTx/>
              <a:buChar char="-"/>
            </a:pPr>
            <a:r>
              <a:rPr lang="en-GB" sz="2400" b="1" dirty="0"/>
              <a:t>Microwave Transmission</a:t>
            </a:r>
          </a:p>
          <a:p>
            <a:endParaRPr lang="en-GB" sz="2400" b="1" dirty="0"/>
          </a:p>
          <a:p>
            <a:pPr marL="285750" indent="-285750">
              <a:buClr>
                <a:srgbClr val="0070C0"/>
              </a:buClr>
              <a:buFont typeface="Arial" panose="020B0604020202020204" pitchFamily="34" charset="0"/>
              <a:buChar char="•"/>
            </a:pPr>
            <a:r>
              <a:rPr lang="en-GB" sz="2400" dirty="0"/>
              <a:t>Microwaves have much bandwidth and are widely used </a:t>
            </a:r>
            <a:r>
              <a:rPr lang="en-GB" sz="2400" b="1" dirty="0"/>
              <a:t>indoors</a:t>
            </a:r>
            <a:r>
              <a:rPr lang="en-GB" sz="2400" dirty="0"/>
              <a:t> (</a:t>
            </a:r>
            <a:r>
              <a:rPr lang="en-GB" sz="2400" dirty="0" err="1"/>
              <a:t>WiFi</a:t>
            </a:r>
            <a:r>
              <a:rPr lang="en-GB" sz="2400" dirty="0"/>
              <a:t>) and </a:t>
            </a:r>
            <a:r>
              <a:rPr lang="en-GB" sz="2400" b="1" dirty="0"/>
              <a:t>outdoors</a:t>
            </a:r>
            <a:r>
              <a:rPr lang="en-GB" sz="2400" dirty="0"/>
              <a:t> (between masts of 4G, 5G networks, between satellites)</a:t>
            </a:r>
          </a:p>
          <a:p>
            <a:pPr marL="285750" indent="-285750">
              <a:buClr>
                <a:srgbClr val="0070C0"/>
              </a:buClr>
              <a:buFont typeface="Arial" panose="020B0604020202020204" pitchFamily="34" charset="0"/>
              <a:buChar char="•"/>
            </a:pPr>
            <a:r>
              <a:rPr lang="en-GB" sz="2400" dirty="0"/>
              <a:t>Signal is attenuated/reflected by everyday objects</a:t>
            </a:r>
          </a:p>
          <a:p>
            <a:pPr marL="285750" indent="-285750">
              <a:buClr>
                <a:srgbClr val="0070C0"/>
              </a:buClr>
              <a:buFont typeface="Arial" panose="020B0604020202020204" pitchFamily="34" charset="0"/>
              <a:buChar char="•"/>
            </a:pPr>
            <a:r>
              <a:rPr lang="en-GB" sz="2400" dirty="0"/>
              <a:t>Strength varies with mobility due </a:t>
            </a:r>
            <a:r>
              <a:rPr lang="en-GB" sz="2400" b="1" dirty="0"/>
              <a:t>multipath fading</a:t>
            </a:r>
            <a:r>
              <a:rPr lang="en-GB" sz="2400" dirty="0"/>
              <a:t>, etc.</a:t>
            </a:r>
          </a:p>
        </p:txBody>
      </p:sp>
      <p:sp>
        <p:nvSpPr>
          <p:cNvPr id="14" name="TextBox 13">
            <a:extLst>
              <a:ext uri="{FF2B5EF4-FFF2-40B4-BE49-F238E27FC236}">
                <a16:creationId xmlns:a16="http://schemas.microsoft.com/office/drawing/2014/main" id="{BAA32157-2AD6-4DD4-97A2-B2893C89C929}"/>
              </a:ext>
            </a:extLst>
          </p:cNvPr>
          <p:cNvSpPr txBox="1"/>
          <p:nvPr/>
        </p:nvSpPr>
        <p:spPr>
          <a:xfrm>
            <a:off x="133350" y="5609335"/>
            <a:ext cx="10896600" cy="830997"/>
          </a:xfrm>
          <a:prstGeom prst="rect">
            <a:avLst/>
          </a:prstGeom>
          <a:noFill/>
        </p:spPr>
        <p:txBody>
          <a:bodyPr wrap="square">
            <a:spAutoFit/>
          </a:bodyPr>
          <a:lstStyle/>
          <a:p>
            <a:pPr>
              <a:buClr>
                <a:schemeClr val="accent2"/>
              </a:buClr>
            </a:pPr>
            <a:r>
              <a:rPr lang="en-US" sz="2400" b="1" dirty="0">
                <a:cs typeface="Times New Roman" panose="02020603050405020304" pitchFamily="18" charset="0"/>
              </a:rPr>
              <a:t>- Infrared Transmission</a:t>
            </a:r>
          </a:p>
          <a:p>
            <a:pPr marL="342900" indent="-342900">
              <a:buClr>
                <a:srgbClr val="0070C0"/>
              </a:buClr>
              <a:buFont typeface="Arial" panose="020B0604020202020204" pitchFamily="34" charset="0"/>
              <a:buChar char="•"/>
            </a:pPr>
            <a:r>
              <a:rPr lang="en-US" sz="2400" dirty="0">
                <a:cs typeface="Times New Roman" panose="02020603050405020304" pitchFamily="18" charset="0"/>
              </a:rPr>
              <a:t>Used for short-range communication, do not pass-through solid objects</a:t>
            </a:r>
          </a:p>
        </p:txBody>
      </p:sp>
      <p:pic>
        <p:nvPicPr>
          <p:cNvPr id="11" name="Picture 2">
            <a:extLst>
              <a:ext uri="{FF2B5EF4-FFF2-40B4-BE49-F238E27FC236}">
                <a16:creationId xmlns:a16="http://schemas.microsoft.com/office/drawing/2014/main" id="{6853517F-3300-4A39-888E-E1839E6F76C1}"/>
              </a:ext>
            </a:extLst>
          </p:cNvPr>
          <p:cNvPicPr>
            <a:picLocks noChangeAspect="1" noChangeArrowheads="1"/>
          </p:cNvPicPr>
          <p:nvPr/>
        </p:nvPicPr>
        <p:blipFill rotWithShape="1">
          <a:blip r:embed="rId3" cstate="print"/>
          <a:srcRect l="47015" r="39665" b="78913"/>
          <a:stretch/>
        </p:blipFill>
        <p:spPr bwMode="auto">
          <a:xfrm>
            <a:off x="3175833" y="5136325"/>
            <a:ext cx="1927654" cy="920136"/>
          </a:xfrm>
          <a:prstGeom prst="rect">
            <a:avLst/>
          </a:prstGeom>
          <a:noFill/>
          <a:ln w="9525">
            <a:noFill/>
            <a:miter lim="800000"/>
            <a:headEnd/>
            <a:tailEnd/>
          </a:ln>
        </p:spPr>
      </p:pic>
    </p:spTree>
    <p:extLst>
      <p:ext uri="{BB962C8B-B14F-4D97-AF65-F5344CB8AC3E}">
        <p14:creationId xmlns:p14="http://schemas.microsoft.com/office/powerpoint/2010/main" val="4114337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575F1FE-255C-4841-9A12-3F25B3C3BFC3}"/>
              </a:ext>
            </a:extLst>
          </p:cNvPr>
          <p:cNvSpPr txBox="1">
            <a:spLocks/>
          </p:cNvSpPr>
          <p:nvPr/>
        </p:nvSpPr>
        <p:spPr>
          <a:xfrm>
            <a:off x="133350" y="0"/>
            <a:ext cx="11811000" cy="9668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kern="0" dirty="0">
                <a:solidFill>
                  <a:srgbClr val="0070C0"/>
                </a:solidFill>
              </a:rPr>
              <a:t>Transmission Impairment</a:t>
            </a:r>
            <a:endParaRPr lang="en-GB" sz="4000" b="1" dirty="0">
              <a:solidFill>
                <a:srgbClr val="0070C0"/>
              </a:solidFill>
            </a:endParaRPr>
          </a:p>
        </p:txBody>
      </p:sp>
      <p:cxnSp>
        <p:nvCxnSpPr>
          <p:cNvPr id="7" name="Straight Connector 6">
            <a:extLst>
              <a:ext uri="{FF2B5EF4-FFF2-40B4-BE49-F238E27FC236}">
                <a16:creationId xmlns:a16="http://schemas.microsoft.com/office/drawing/2014/main" id="{A8E497D7-1997-47C2-B84D-6D520AECF1FE}"/>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44EF6A-1416-470B-9C07-A676A3D5DD71}"/>
              </a:ext>
            </a:extLst>
          </p:cNvPr>
          <p:cNvSpPr txBox="1"/>
          <p:nvPr/>
        </p:nvSpPr>
        <p:spPr>
          <a:xfrm>
            <a:off x="247650" y="843588"/>
            <a:ext cx="11423650" cy="3416320"/>
          </a:xfrm>
          <a:prstGeom prst="rect">
            <a:avLst/>
          </a:prstGeom>
          <a:noFill/>
        </p:spPr>
        <p:txBody>
          <a:bodyPr wrap="square">
            <a:spAutoFit/>
          </a:bodyPr>
          <a:lstStyle/>
          <a:p>
            <a:pPr marL="0" indent="0">
              <a:buNone/>
            </a:pPr>
            <a:r>
              <a:rPr lang="en-GB" sz="2400" dirty="0">
                <a:cs typeface="Times New Roman" panose="02020603050405020304" pitchFamily="18" charset="0"/>
              </a:rPr>
              <a:t>- Transmission media are not perfect – the signal at the beginning of the medium is not the same as the signal received at the end of the medium, why?</a:t>
            </a:r>
          </a:p>
          <a:p>
            <a:pPr marL="0" indent="0">
              <a:buNone/>
            </a:pPr>
            <a:r>
              <a:rPr lang="en-GB" sz="2400" dirty="0">
                <a:cs typeface="Times New Roman" panose="02020603050405020304" pitchFamily="18" charset="0"/>
              </a:rPr>
              <a:t> - A signal is affected by:</a:t>
            </a:r>
          </a:p>
          <a:p>
            <a:pPr marL="342900" indent="-342900">
              <a:buClr>
                <a:srgbClr val="0070C0"/>
              </a:buClr>
              <a:buFont typeface="Arial" panose="020B0604020202020204" pitchFamily="34" charset="0"/>
              <a:buChar char="•"/>
            </a:pPr>
            <a:r>
              <a:rPr lang="en-GB" sz="2400" b="1" dirty="0">
                <a:cs typeface="Times New Roman" panose="02020603050405020304" pitchFamily="18" charset="0"/>
              </a:rPr>
              <a:t>Attenuation</a:t>
            </a:r>
            <a:r>
              <a:rPr lang="en-GB" sz="2400" dirty="0">
                <a:cs typeface="Times New Roman" panose="02020603050405020304" pitchFamily="18" charset="0"/>
              </a:rPr>
              <a:t> : Loss of signal strength over distance (we need connectors to strengthen the signal)</a:t>
            </a:r>
          </a:p>
          <a:p>
            <a:pPr marL="342900" indent="-342900">
              <a:buClr>
                <a:srgbClr val="0070C0"/>
              </a:buClr>
              <a:buFont typeface="Arial" panose="020B0604020202020204" pitchFamily="34" charset="0"/>
              <a:buChar char="•"/>
            </a:pPr>
            <a:r>
              <a:rPr lang="en-GB" sz="2400" b="1" dirty="0">
                <a:cs typeface="Times New Roman" panose="02020603050405020304" pitchFamily="18" charset="0"/>
              </a:rPr>
              <a:t>Distortion</a:t>
            </a:r>
            <a:r>
              <a:rPr lang="en-GB" sz="2400" dirty="0">
                <a:cs typeface="Times New Roman" panose="02020603050405020304" pitchFamily="18" charset="0"/>
              </a:rPr>
              <a:t>: Alteration of signal shape or form (induced by the attenuation, noise or delay)</a:t>
            </a:r>
          </a:p>
          <a:p>
            <a:pPr marL="342900" indent="-342900">
              <a:buClr>
                <a:srgbClr val="0070C0"/>
              </a:buClr>
              <a:buFont typeface="Arial" panose="020B0604020202020204" pitchFamily="34" charset="0"/>
              <a:buChar char="•"/>
            </a:pPr>
            <a:r>
              <a:rPr lang="en-GB" sz="2400" b="1" dirty="0">
                <a:cs typeface="Times New Roman" panose="02020603050405020304" pitchFamily="18" charset="0"/>
              </a:rPr>
              <a:t>Noise (internal or external)</a:t>
            </a:r>
            <a:r>
              <a:rPr lang="en-GB" sz="2400" dirty="0">
                <a:cs typeface="Times New Roman" panose="02020603050405020304" pitchFamily="18" charset="0"/>
              </a:rPr>
              <a:t>: The random or unwanted signal that mixes up with the original signal</a:t>
            </a:r>
          </a:p>
        </p:txBody>
      </p:sp>
      <p:cxnSp>
        <p:nvCxnSpPr>
          <p:cNvPr id="10" name="Straight Connector 9">
            <a:extLst>
              <a:ext uri="{FF2B5EF4-FFF2-40B4-BE49-F238E27FC236}">
                <a16:creationId xmlns:a16="http://schemas.microsoft.com/office/drawing/2014/main" id="{334FD307-7ACC-4EC3-BBBB-26B99BA345E0}"/>
              </a:ext>
            </a:extLst>
          </p:cNvPr>
          <p:cNvCxnSpPr/>
          <p:nvPr/>
        </p:nvCxnSpPr>
        <p:spPr>
          <a:xfrm>
            <a:off x="1490931" y="5550172"/>
            <a:ext cx="2415397"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BAB8FB2-7D1A-4CC5-B00C-2677D98E2674}"/>
              </a:ext>
            </a:extLst>
          </p:cNvPr>
          <p:cNvGrpSpPr/>
          <p:nvPr/>
        </p:nvGrpSpPr>
        <p:grpSpPr>
          <a:xfrm>
            <a:off x="1939506" y="4862934"/>
            <a:ext cx="1549879" cy="687238"/>
            <a:chOff x="862642" y="5057954"/>
            <a:chExt cx="1549879" cy="687238"/>
          </a:xfrm>
        </p:grpSpPr>
        <p:cxnSp>
          <p:nvCxnSpPr>
            <p:cNvPr id="12" name="Straight Connector 11">
              <a:extLst>
                <a:ext uri="{FF2B5EF4-FFF2-40B4-BE49-F238E27FC236}">
                  <a16:creationId xmlns:a16="http://schemas.microsoft.com/office/drawing/2014/main" id="{0E7E6D59-F9BA-492F-BBEA-C33E95919DCF}"/>
                </a:ext>
              </a:extLst>
            </p:cNvPr>
            <p:cNvCxnSpPr/>
            <p:nvPr/>
          </p:nvCxnSpPr>
          <p:spPr>
            <a:xfrm>
              <a:off x="862642" y="5745192"/>
              <a:ext cx="4658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277DCF-CE14-4D0D-AA6A-1E296C1F3973}"/>
                </a:ext>
              </a:extLst>
            </p:cNvPr>
            <p:cNvCxnSpPr/>
            <p:nvPr/>
          </p:nvCxnSpPr>
          <p:spPr>
            <a:xfrm>
              <a:off x="1946695" y="5745192"/>
              <a:ext cx="4658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4C2F61-93CE-4463-8076-1777FA94C9BD}"/>
                </a:ext>
              </a:extLst>
            </p:cNvPr>
            <p:cNvCxnSpPr/>
            <p:nvPr/>
          </p:nvCxnSpPr>
          <p:spPr>
            <a:xfrm flipV="1">
              <a:off x="1325593" y="5057955"/>
              <a:ext cx="0" cy="687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84E91E-AC5D-4126-BD9D-BBF75008D480}"/>
                </a:ext>
              </a:extLst>
            </p:cNvPr>
            <p:cNvCxnSpPr/>
            <p:nvPr/>
          </p:nvCxnSpPr>
          <p:spPr>
            <a:xfrm flipV="1">
              <a:off x="1946695" y="5057954"/>
              <a:ext cx="0" cy="687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A2A6432-21B4-4543-8F6B-8771353D0177}"/>
                </a:ext>
              </a:extLst>
            </p:cNvPr>
            <p:cNvCxnSpPr/>
            <p:nvPr/>
          </p:nvCxnSpPr>
          <p:spPr>
            <a:xfrm>
              <a:off x="1354346" y="5057954"/>
              <a:ext cx="61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005EC32-27B0-4A25-BAEF-FB15F8644F7A}"/>
              </a:ext>
            </a:extLst>
          </p:cNvPr>
          <p:cNvCxnSpPr/>
          <p:nvPr/>
        </p:nvCxnSpPr>
        <p:spPr>
          <a:xfrm>
            <a:off x="6715667" y="4519066"/>
            <a:ext cx="2415397"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2EEAAD3-8A92-4B25-A6CB-B377E3443D86}"/>
              </a:ext>
            </a:extLst>
          </p:cNvPr>
          <p:cNvGrpSpPr/>
          <p:nvPr/>
        </p:nvGrpSpPr>
        <p:grpSpPr>
          <a:xfrm>
            <a:off x="7164242" y="3831828"/>
            <a:ext cx="1549879" cy="687238"/>
            <a:chOff x="862642" y="5057954"/>
            <a:chExt cx="1549879" cy="687238"/>
          </a:xfrm>
        </p:grpSpPr>
        <p:cxnSp>
          <p:nvCxnSpPr>
            <p:cNvPr id="19" name="Straight Connector 18">
              <a:extLst>
                <a:ext uri="{FF2B5EF4-FFF2-40B4-BE49-F238E27FC236}">
                  <a16:creationId xmlns:a16="http://schemas.microsoft.com/office/drawing/2014/main" id="{9556DB35-9314-4FD6-BA5F-BDC9803D1ADF}"/>
                </a:ext>
              </a:extLst>
            </p:cNvPr>
            <p:cNvCxnSpPr/>
            <p:nvPr/>
          </p:nvCxnSpPr>
          <p:spPr>
            <a:xfrm>
              <a:off x="862642" y="5745192"/>
              <a:ext cx="4658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D724388-E63B-465B-9E14-71B7CDEEF773}"/>
                </a:ext>
              </a:extLst>
            </p:cNvPr>
            <p:cNvCxnSpPr/>
            <p:nvPr/>
          </p:nvCxnSpPr>
          <p:spPr>
            <a:xfrm>
              <a:off x="1946695" y="5745192"/>
              <a:ext cx="4658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6BF033-ABEF-4ADC-9495-424024614EEC}"/>
                </a:ext>
              </a:extLst>
            </p:cNvPr>
            <p:cNvCxnSpPr/>
            <p:nvPr/>
          </p:nvCxnSpPr>
          <p:spPr>
            <a:xfrm flipV="1">
              <a:off x="1325593" y="5057955"/>
              <a:ext cx="0" cy="6872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2D3633-9642-41AA-99EB-BCF070A669BA}"/>
                </a:ext>
              </a:extLst>
            </p:cNvPr>
            <p:cNvCxnSpPr/>
            <p:nvPr/>
          </p:nvCxnSpPr>
          <p:spPr>
            <a:xfrm flipV="1">
              <a:off x="1946695" y="5057954"/>
              <a:ext cx="0" cy="6872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488886-64B3-4B98-B2C9-8D5757304135}"/>
                </a:ext>
              </a:extLst>
            </p:cNvPr>
            <p:cNvCxnSpPr/>
            <p:nvPr/>
          </p:nvCxnSpPr>
          <p:spPr>
            <a:xfrm>
              <a:off x="1354346" y="5057954"/>
              <a:ext cx="61200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A0C8F15-7B37-4272-844D-39BC0D087F33}"/>
              </a:ext>
            </a:extLst>
          </p:cNvPr>
          <p:cNvGrpSpPr/>
          <p:nvPr/>
        </p:nvGrpSpPr>
        <p:grpSpPr>
          <a:xfrm>
            <a:off x="7165678" y="4089632"/>
            <a:ext cx="1549879" cy="429883"/>
            <a:chOff x="862642" y="5057954"/>
            <a:chExt cx="1549879" cy="687238"/>
          </a:xfrm>
        </p:grpSpPr>
        <p:cxnSp>
          <p:nvCxnSpPr>
            <p:cNvPr id="25" name="Straight Connector 24">
              <a:extLst>
                <a:ext uri="{FF2B5EF4-FFF2-40B4-BE49-F238E27FC236}">
                  <a16:creationId xmlns:a16="http://schemas.microsoft.com/office/drawing/2014/main" id="{3E926604-9B99-4E65-BE21-F7BB6E6A55BA}"/>
                </a:ext>
              </a:extLst>
            </p:cNvPr>
            <p:cNvCxnSpPr/>
            <p:nvPr/>
          </p:nvCxnSpPr>
          <p:spPr>
            <a:xfrm>
              <a:off x="862642" y="5745192"/>
              <a:ext cx="4658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8AB31A-9CC3-49F4-9D8B-ADEDB9BD7403}"/>
                </a:ext>
              </a:extLst>
            </p:cNvPr>
            <p:cNvCxnSpPr/>
            <p:nvPr/>
          </p:nvCxnSpPr>
          <p:spPr>
            <a:xfrm>
              <a:off x="1946695" y="5745192"/>
              <a:ext cx="4658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CCB6A5-83F0-488F-80AD-080CA7DC0444}"/>
                </a:ext>
              </a:extLst>
            </p:cNvPr>
            <p:cNvCxnSpPr/>
            <p:nvPr/>
          </p:nvCxnSpPr>
          <p:spPr>
            <a:xfrm flipV="1">
              <a:off x="1325593" y="5057955"/>
              <a:ext cx="0" cy="687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72D56E9-ACAA-4AA5-AEC0-443D22BB076D}"/>
                </a:ext>
              </a:extLst>
            </p:cNvPr>
            <p:cNvCxnSpPr/>
            <p:nvPr/>
          </p:nvCxnSpPr>
          <p:spPr>
            <a:xfrm flipV="1">
              <a:off x="1946695" y="5057954"/>
              <a:ext cx="0" cy="687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B64F5CD-93C8-4694-B4E6-C9385DF31E9A}"/>
                </a:ext>
              </a:extLst>
            </p:cNvPr>
            <p:cNvCxnSpPr/>
            <p:nvPr/>
          </p:nvCxnSpPr>
          <p:spPr>
            <a:xfrm>
              <a:off x="1354346" y="5057954"/>
              <a:ext cx="61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87CBCDCE-E067-47CA-ACFC-8AB0615A5010}"/>
              </a:ext>
            </a:extLst>
          </p:cNvPr>
          <p:cNvCxnSpPr/>
          <p:nvPr/>
        </p:nvCxnSpPr>
        <p:spPr>
          <a:xfrm>
            <a:off x="6715667" y="5635736"/>
            <a:ext cx="2415397"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69F0F09-78D7-4429-A9FB-394AEF371B57}"/>
              </a:ext>
            </a:extLst>
          </p:cNvPr>
          <p:cNvGrpSpPr/>
          <p:nvPr/>
        </p:nvGrpSpPr>
        <p:grpSpPr>
          <a:xfrm>
            <a:off x="7164242" y="4948498"/>
            <a:ext cx="1549879" cy="687238"/>
            <a:chOff x="862642" y="5057954"/>
            <a:chExt cx="1549879" cy="687238"/>
          </a:xfrm>
        </p:grpSpPr>
        <p:cxnSp>
          <p:nvCxnSpPr>
            <p:cNvPr id="32" name="Straight Connector 31">
              <a:extLst>
                <a:ext uri="{FF2B5EF4-FFF2-40B4-BE49-F238E27FC236}">
                  <a16:creationId xmlns:a16="http://schemas.microsoft.com/office/drawing/2014/main" id="{B69CC007-A293-42B0-B21D-6CC2E6DA847E}"/>
                </a:ext>
              </a:extLst>
            </p:cNvPr>
            <p:cNvCxnSpPr/>
            <p:nvPr/>
          </p:nvCxnSpPr>
          <p:spPr>
            <a:xfrm>
              <a:off x="862642" y="5745192"/>
              <a:ext cx="465826"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982482-A96C-47B3-B04F-65990E80F134}"/>
                </a:ext>
              </a:extLst>
            </p:cNvPr>
            <p:cNvCxnSpPr/>
            <p:nvPr/>
          </p:nvCxnSpPr>
          <p:spPr>
            <a:xfrm>
              <a:off x="1946695" y="5745192"/>
              <a:ext cx="465826"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41B94B7-0926-43EB-861B-7E2ECB2F5A11}"/>
                </a:ext>
              </a:extLst>
            </p:cNvPr>
            <p:cNvCxnSpPr/>
            <p:nvPr/>
          </p:nvCxnSpPr>
          <p:spPr>
            <a:xfrm flipV="1">
              <a:off x="1325593" y="5057955"/>
              <a:ext cx="0" cy="6872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D9FF81-284F-4064-AB62-43BAC1CD6FA3}"/>
                </a:ext>
              </a:extLst>
            </p:cNvPr>
            <p:cNvCxnSpPr/>
            <p:nvPr/>
          </p:nvCxnSpPr>
          <p:spPr>
            <a:xfrm flipV="1">
              <a:off x="1946695" y="5057954"/>
              <a:ext cx="0" cy="6872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EF9073-4C46-4236-8A85-20522A75BBF6}"/>
                </a:ext>
              </a:extLst>
            </p:cNvPr>
            <p:cNvCxnSpPr/>
            <p:nvPr/>
          </p:nvCxnSpPr>
          <p:spPr>
            <a:xfrm>
              <a:off x="1354346" y="5057954"/>
              <a:ext cx="61200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7" name="Freeform 47">
            <a:extLst>
              <a:ext uri="{FF2B5EF4-FFF2-40B4-BE49-F238E27FC236}">
                <a16:creationId xmlns:a16="http://schemas.microsoft.com/office/drawing/2014/main" id="{FC83B310-656C-4045-8FCE-25C673760A62}"/>
              </a:ext>
            </a:extLst>
          </p:cNvPr>
          <p:cNvSpPr/>
          <p:nvPr/>
        </p:nvSpPr>
        <p:spPr>
          <a:xfrm>
            <a:off x="7650196" y="4918747"/>
            <a:ext cx="1262072" cy="739989"/>
          </a:xfrm>
          <a:custGeom>
            <a:avLst/>
            <a:gdLst>
              <a:gd name="connsiteX0" fmla="*/ 0 w 1262072"/>
              <a:gd name="connsiteY0" fmla="*/ 707377 h 739989"/>
              <a:gd name="connsiteX1" fmla="*/ 586596 w 1262072"/>
              <a:gd name="connsiteY1" fmla="*/ 10 h 739989"/>
              <a:gd name="connsiteX2" fmla="*/ 983411 w 1262072"/>
              <a:gd name="connsiteY2" fmla="*/ 690124 h 739989"/>
              <a:gd name="connsiteX3" fmla="*/ 1242203 w 1262072"/>
              <a:gd name="connsiteY3" fmla="*/ 690124 h 739989"/>
              <a:gd name="connsiteX4" fmla="*/ 1224951 w 1262072"/>
              <a:gd name="connsiteY4" fmla="*/ 724629 h 739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072" h="739989">
                <a:moveTo>
                  <a:pt x="0" y="707377"/>
                </a:moveTo>
                <a:cubicBezTo>
                  <a:pt x="211347" y="355131"/>
                  <a:pt x="422694" y="2885"/>
                  <a:pt x="586596" y="10"/>
                </a:cubicBezTo>
                <a:cubicBezTo>
                  <a:pt x="750498" y="-2865"/>
                  <a:pt x="874143" y="575105"/>
                  <a:pt x="983411" y="690124"/>
                </a:cubicBezTo>
                <a:cubicBezTo>
                  <a:pt x="1092679" y="805143"/>
                  <a:pt x="1201946" y="684373"/>
                  <a:pt x="1242203" y="690124"/>
                </a:cubicBezTo>
                <a:cubicBezTo>
                  <a:pt x="1282460" y="695875"/>
                  <a:pt x="1253705" y="710252"/>
                  <a:pt x="1224951" y="72462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F540317D-412C-4FC8-8D0A-224FA600BD6C}"/>
              </a:ext>
            </a:extLst>
          </p:cNvPr>
          <p:cNvCxnSpPr/>
          <p:nvPr/>
        </p:nvCxnSpPr>
        <p:spPr>
          <a:xfrm>
            <a:off x="6715190" y="6671408"/>
            <a:ext cx="2415397"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A1BCC56-4DD8-4B01-B4EB-8FB15707DDD5}"/>
              </a:ext>
            </a:extLst>
          </p:cNvPr>
          <p:cNvGrpSpPr/>
          <p:nvPr/>
        </p:nvGrpSpPr>
        <p:grpSpPr>
          <a:xfrm>
            <a:off x="7163765" y="5984170"/>
            <a:ext cx="1549879" cy="687238"/>
            <a:chOff x="862642" y="5057954"/>
            <a:chExt cx="1549879" cy="687238"/>
          </a:xfrm>
        </p:grpSpPr>
        <p:cxnSp>
          <p:nvCxnSpPr>
            <p:cNvPr id="40" name="Straight Connector 39">
              <a:extLst>
                <a:ext uri="{FF2B5EF4-FFF2-40B4-BE49-F238E27FC236}">
                  <a16:creationId xmlns:a16="http://schemas.microsoft.com/office/drawing/2014/main" id="{D928665B-0B35-4026-AD30-92356B01C0E2}"/>
                </a:ext>
              </a:extLst>
            </p:cNvPr>
            <p:cNvCxnSpPr/>
            <p:nvPr/>
          </p:nvCxnSpPr>
          <p:spPr>
            <a:xfrm>
              <a:off x="862642" y="5745192"/>
              <a:ext cx="465826"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E35B8E9-C8A5-4BBA-84F0-7248E3261304}"/>
                </a:ext>
              </a:extLst>
            </p:cNvPr>
            <p:cNvCxnSpPr/>
            <p:nvPr/>
          </p:nvCxnSpPr>
          <p:spPr>
            <a:xfrm>
              <a:off x="1946695" y="5745192"/>
              <a:ext cx="465826"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0AD42D-836F-435A-98E7-4F80FEE6582F}"/>
                </a:ext>
              </a:extLst>
            </p:cNvPr>
            <p:cNvCxnSpPr/>
            <p:nvPr/>
          </p:nvCxnSpPr>
          <p:spPr>
            <a:xfrm flipV="1">
              <a:off x="1325593" y="5057955"/>
              <a:ext cx="0" cy="6872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DBF0553-7586-404B-8C9A-614B6C5461AB}"/>
                </a:ext>
              </a:extLst>
            </p:cNvPr>
            <p:cNvCxnSpPr/>
            <p:nvPr/>
          </p:nvCxnSpPr>
          <p:spPr>
            <a:xfrm flipV="1">
              <a:off x="1946695" y="5057954"/>
              <a:ext cx="0" cy="6872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78C9FA-509E-47DC-AA8C-CB79E21C7F17}"/>
                </a:ext>
              </a:extLst>
            </p:cNvPr>
            <p:cNvCxnSpPr/>
            <p:nvPr/>
          </p:nvCxnSpPr>
          <p:spPr>
            <a:xfrm>
              <a:off x="1354346" y="5057954"/>
              <a:ext cx="61200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5" name="Freeform 59">
            <a:extLst>
              <a:ext uri="{FF2B5EF4-FFF2-40B4-BE49-F238E27FC236}">
                <a16:creationId xmlns:a16="http://schemas.microsoft.com/office/drawing/2014/main" id="{B290CFD0-CDF7-4C8D-AF6F-DE8D2D57A0FB}"/>
              </a:ext>
            </a:extLst>
          </p:cNvPr>
          <p:cNvSpPr/>
          <p:nvPr/>
        </p:nvSpPr>
        <p:spPr>
          <a:xfrm>
            <a:off x="7236128" y="5729641"/>
            <a:ext cx="1552754" cy="966618"/>
          </a:xfrm>
          <a:custGeom>
            <a:avLst/>
            <a:gdLst>
              <a:gd name="connsiteX0" fmla="*/ 0 w 1552754"/>
              <a:gd name="connsiteY0" fmla="*/ 948906 h 966618"/>
              <a:gd name="connsiteX1" fmla="*/ 86264 w 1552754"/>
              <a:gd name="connsiteY1" fmla="*/ 966159 h 966618"/>
              <a:gd name="connsiteX2" fmla="*/ 155275 w 1552754"/>
              <a:gd name="connsiteY2" fmla="*/ 931653 h 966618"/>
              <a:gd name="connsiteX3" fmla="*/ 207034 w 1552754"/>
              <a:gd name="connsiteY3" fmla="*/ 914400 h 966618"/>
              <a:gd name="connsiteX4" fmla="*/ 327803 w 1552754"/>
              <a:gd name="connsiteY4" fmla="*/ 897148 h 966618"/>
              <a:gd name="connsiteX5" fmla="*/ 414068 w 1552754"/>
              <a:gd name="connsiteY5" fmla="*/ 845389 h 966618"/>
              <a:gd name="connsiteX6" fmla="*/ 396815 w 1552754"/>
              <a:gd name="connsiteY6" fmla="*/ 724619 h 966618"/>
              <a:gd name="connsiteX7" fmla="*/ 345056 w 1552754"/>
              <a:gd name="connsiteY7" fmla="*/ 707366 h 966618"/>
              <a:gd name="connsiteX8" fmla="*/ 362309 w 1552754"/>
              <a:gd name="connsiteY8" fmla="*/ 586597 h 966618"/>
              <a:gd name="connsiteX9" fmla="*/ 396815 w 1552754"/>
              <a:gd name="connsiteY9" fmla="*/ 465827 h 966618"/>
              <a:gd name="connsiteX10" fmla="*/ 379562 w 1552754"/>
              <a:gd name="connsiteY10" fmla="*/ 258793 h 966618"/>
              <a:gd name="connsiteX11" fmla="*/ 465826 w 1552754"/>
              <a:gd name="connsiteY11" fmla="*/ 276046 h 966618"/>
              <a:gd name="connsiteX12" fmla="*/ 483079 w 1552754"/>
              <a:gd name="connsiteY12" fmla="*/ 327804 h 966618"/>
              <a:gd name="connsiteX13" fmla="*/ 517585 w 1552754"/>
              <a:gd name="connsiteY13" fmla="*/ 276046 h 966618"/>
              <a:gd name="connsiteX14" fmla="*/ 534837 w 1552754"/>
              <a:gd name="connsiteY14" fmla="*/ 189782 h 966618"/>
              <a:gd name="connsiteX15" fmla="*/ 569343 w 1552754"/>
              <a:gd name="connsiteY15" fmla="*/ 241540 h 966618"/>
              <a:gd name="connsiteX16" fmla="*/ 672860 w 1552754"/>
              <a:gd name="connsiteY16" fmla="*/ 276046 h 966618"/>
              <a:gd name="connsiteX17" fmla="*/ 724619 w 1552754"/>
              <a:gd name="connsiteY17" fmla="*/ 241540 h 966618"/>
              <a:gd name="connsiteX18" fmla="*/ 741871 w 1552754"/>
              <a:gd name="connsiteY18" fmla="*/ 172529 h 966618"/>
              <a:gd name="connsiteX19" fmla="*/ 776377 w 1552754"/>
              <a:gd name="connsiteY19" fmla="*/ 103517 h 966618"/>
              <a:gd name="connsiteX20" fmla="*/ 810883 w 1552754"/>
              <a:gd name="connsiteY20" fmla="*/ 0 h 966618"/>
              <a:gd name="connsiteX21" fmla="*/ 862641 w 1552754"/>
              <a:gd name="connsiteY21" fmla="*/ 51759 h 966618"/>
              <a:gd name="connsiteX22" fmla="*/ 862641 w 1552754"/>
              <a:gd name="connsiteY22" fmla="*/ 120770 h 966618"/>
              <a:gd name="connsiteX23" fmla="*/ 879894 w 1552754"/>
              <a:gd name="connsiteY23" fmla="*/ 189782 h 966618"/>
              <a:gd name="connsiteX24" fmla="*/ 1035170 w 1552754"/>
              <a:gd name="connsiteY24" fmla="*/ 276046 h 966618"/>
              <a:gd name="connsiteX25" fmla="*/ 1052422 w 1552754"/>
              <a:gd name="connsiteY25" fmla="*/ 362310 h 966618"/>
              <a:gd name="connsiteX26" fmla="*/ 1069675 w 1552754"/>
              <a:gd name="connsiteY26" fmla="*/ 517585 h 966618"/>
              <a:gd name="connsiteX27" fmla="*/ 1017917 w 1552754"/>
              <a:gd name="connsiteY27" fmla="*/ 672861 h 966618"/>
              <a:gd name="connsiteX28" fmla="*/ 1052422 w 1552754"/>
              <a:gd name="connsiteY28" fmla="*/ 914400 h 966618"/>
              <a:gd name="connsiteX29" fmla="*/ 1069675 w 1552754"/>
              <a:gd name="connsiteY29" fmla="*/ 862642 h 966618"/>
              <a:gd name="connsiteX30" fmla="*/ 1086928 w 1552754"/>
              <a:gd name="connsiteY30" fmla="*/ 690114 h 966618"/>
              <a:gd name="connsiteX31" fmla="*/ 1138686 w 1552754"/>
              <a:gd name="connsiteY31" fmla="*/ 759125 h 966618"/>
              <a:gd name="connsiteX32" fmla="*/ 1173192 w 1552754"/>
              <a:gd name="connsiteY32" fmla="*/ 845389 h 966618"/>
              <a:gd name="connsiteX33" fmla="*/ 1190445 w 1552754"/>
              <a:gd name="connsiteY33" fmla="*/ 897148 h 966618"/>
              <a:gd name="connsiteX34" fmla="*/ 1293962 w 1552754"/>
              <a:gd name="connsiteY34" fmla="*/ 931653 h 966618"/>
              <a:gd name="connsiteX35" fmla="*/ 1345720 w 1552754"/>
              <a:gd name="connsiteY35" fmla="*/ 966159 h 966618"/>
              <a:gd name="connsiteX36" fmla="*/ 1483743 w 1552754"/>
              <a:gd name="connsiteY36" fmla="*/ 914400 h 966618"/>
              <a:gd name="connsiteX37" fmla="*/ 1535502 w 1552754"/>
              <a:gd name="connsiteY37" fmla="*/ 897148 h 966618"/>
              <a:gd name="connsiteX38" fmla="*/ 1552754 w 1552754"/>
              <a:gd name="connsiteY38" fmla="*/ 914400 h 96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52754" h="966618">
                <a:moveTo>
                  <a:pt x="0" y="948906"/>
                </a:moveTo>
                <a:cubicBezTo>
                  <a:pt x="28755" y="954657"/>
                  <a:pt x="57119" y="969397"/>
                  <a:pt x="86264" y="966159"/>
                </a:cubicBezTo>
                <a:cubicBezTo>
                  <a:pt x="111826" y="963319"/>
                  <a:pt x="131636" y="941784"/>
                  <a:pt x="155275" y="931653"/>
                </a:cubicBezTo>
                <a:cubicBezTo>
                  <a:pt x="171991" y="924489"/>
                  <a:pt x="189781" y="920151"/>
                  <a:pt x="207034" y="914400"/>
                </a:cubicBezTo>
                <a:cubicBezTo>
                  <a:pt x="414070" y="983413"/>
                  <a:pt x="255917" y="969034"/>
                  <a:pt x="327803" y="897148"/>
                </a:cubicBezTo>
                <a:cubicBezTo>
                  <a:pt x="351515" y="873436"/>
                  <a:pt x="385313" y="862642"/>
                  <a:pt x="414068" y="845389"/>
                </a:cubicBezTo>
                <a:cubicBezTo>
                  <a:pt x="408317" y="805132"/>
                  <a:pt x="415001" y="760991"/>
                  <a:pt x="396815" y="724619"/>
                </a:cubicBezTo>
                <a:cubicBezTo>
                  <a:pt x="388682" y="708353"/>
                  <a:pt x="349467" y="725009"/>
                  <a:pt x="345056" y="707366"/>
                </a:cubicBezTo>
                <a:cubicBezTo>
                  <a:pt x="335193" y="667915"/>
                  <a:pt x="355035" y="626606"/>
                  <a:pt x="362309" y="586597"/>
                </a:cubicBezTo>
                <a:cubicBezTo>
                  <a:pt x="370975" y="538935"/>
                  <a:pt x="382032" y="510175"/>
                  <a:pt x="396815" y="465827"/>
                </a:cubicBezTo>
                <a:cubicBezTo>
                  <a:pt x="391064" y="396816"/>
                  <a:pt x="355896" y="323874"/>
                  <a:pt x="379562" y="258793"/>
                </a:cubicBezTo>
                <a:cubicBezTo>
                  <a:pt x="389583" y="231234"/>
                  <a:pt x="441427" y="259780"/>
                  <a:pt x="465826" y="276046"/>
                </a:cubicBezTo>
                <a:cubicBezTo>
                  <a:pt x="480958" y="286134"/>
                  <a:pt x="477328" y="310551"/>
                  <a:pt x="483079" y="327804"/>
                </a:cubicBezTo>
                <a:cubicBezTo>
                  <a:pt x="494581" y="310551"/>
                  <a:pt x="510304" y="295461"/>
                  <a:pt x="517585" y="276046"/>
                </a:cubicBezTo>
                <a:cubicBezTo>
                  <a:pt x="527881" y="248589"/>
                  <a:pt x="510438" y="206048"/>
                  <a:pt x="534837" y="189782"/>
                </a:cubicBezTo>
                <a:cubicBezTo>
                  <a:pt x="552090" y="178280"/>
                  <a:pt x="551760" y="230550"/>
                  <a:pt x="569343" y="241540"/>
                </a:cubicBezTo>
                <a:cubicBezTo>
                  <a:pt x="600187" y="260817"/>
                  <a:pt x="672860" y="276046"/>
                  <a:pt x="672860" y="276046"/>
                </a:cubicBezTo>
                <a:cubicBezTo>
                  <a:pt x="690113" y="264544"/>
                  <a:pt x="713117" y="258793"/>
                  <a:pt x="724619" y="241540"/>
                </a:cubicBezTo>
                <a:cubicBezTo>
                  <a:pt x="737772" y="221811"/>
                  <a:pt x="733545" y="194731"/>
                  <a:pt x="741871" y="172529"/>
                </a:cubicBezTo>
                <a:cubicBezTo>
                  <a:pt x="750902" y="148447"/>
                  <a:pt x="766825" y="127397"/>
                  <a:pt x="776377" y="103517"/>
                </a:cubicBezTo>
                <a:cubicBezTo>
                  <a:pt x="789885" y="69746"/>
                  <a:pt x="810883" y="0"/>
                  <a:pt x="810883" y="0"/>
                </a:cubicBezTo>
                <a:cubicBezTo>
                  <a:pt x="828136" y="17253"/>
                  <a:pt x="859191" y="27605"/>
                  <a:pt x="862641" y="51759"/>
                </a:cubicBezTo>
                <a:cubicBezTo>
                  <a:pt x="868622" y="93628"/>
                  <a:pt x="819173" y="425040"/>
                  <a:pt x="862641" y="120770"/>
                </a:cubicBezTo>
                <a:cubicBezTo>
                  <a:pt x="868392" y="143774"/>
                  <a:pt x="864280" y="171937"/>
                  <a:pt x="879894" y="189782"/>
                </a:cubicBezTo>
                <a:cubicBezTo>
                  <a:pt x="928749" y="245616"/>
                  <a:pt x="974676" y="255881"/>
                  <a:pt x="1035170" y="276046"/>
                </a:cubicBezTo>
                <a:cubicBezTo>
                  <a:pt x="1040921" y="304801"/>
                  <a:pt x="1048275" y="333281"/>
                  <a:pt x="1052422" y="362310"/>
                </a:cubicBezTo>
                <a:cubicBezTo>
                  <a:pt x="1059787" y="413863"/>
                  <a:pt x="1069675" y="517585"/>
                  <a:pt x="1069675" y="517585"/>
                </a:cubicBezTo>
                <a:cubicBezTo>
                  <a:pt x="1052422" y="569344"/>
                  <a:pt x="1011150" y="618724"/>
                  <a:pt x="1017917" y="672861"/>
                </a:cubicBezTo>
                <a:cubicBezTo>
                  <a:pt x="1039509" y="845594"/>
                  <a:pt x="1027548" y="765148"/>
                  <a:pt x="1052422" y="914400"/>
                </a:cubicBezTo>
                <a:cubicBezTo>
                  <a:pt x="1058173" y="897147"/>
                  <a:pt x="1066910" y="880616"/>
                  <a:pt x="1069675" y="862642"/>
                </a:cubicBezTo>
                <a:cubicBezTo>
                  <a:pt x="1078463" y="805518"/>
                  <a:pt x="1054869" y="738203"/>
                  <a:pt x="1086928" y="690114"/>
                </a:cubicBezTo>
                <a:cubicBezTo>
                  <a:pt x="1102878" y="666189"/>
                  <a:pt x="1124722" y="733989"/>
                  <a:pt x="1138686" y="759125"/>
                </a:cubicBezTo>
                <a:cubicBezTo>
                  <a:pt x="1153726" y="786197"/>
                  <a:pt x="1162318" y="816391"/>
                  <a:pt x="1173192" y="845389"/>
                </a:cubicBezTo>
                <a:cubicBezTo>
                  <a:pt x="1179578" y="862417"/>
                  <a:pt x="1175646" y="886577"/>
                  <a:pt x="1190445" y="897148"/>
                </a:cubicBezTo>
                <a:cubicBezTo>
                  <a:pt x="1220042" y="918289"/>
                  <a:pt x="1293962" y="931653"/>
                  <a:pt x="1293962" y="931653"/>
                </a:cubicBezTo>
                <a:cubicBezTo>
                  <a:pt x="1311215" y="943155"/>
                  <a:pt x="1325070" y="968036"/>
                  <a:pt x="1345720" y="966159"/>
                </a:cubicBezTo>
                <a:cubicBezTo>
                  <a:pt x="1394654" y="961710"/>
                  <a:pt x="1437565" y="931192"/>
                  <a:pt x="1483743" y="914400"/>
                </a:cubicBezTo>
                <a:cubicBezTo>
                  <a:pt x="1500834" y="908185"/>
                  <a:pt x="1517316" y="897148"/>
                  <a:pt x="1535502" y="897148"/>
                </a:cubicBezTo>
                <a:cubicBezTo>
                  <a:pt x="1543635" y="897148"/>
                  <a:pt x="1547003" y="908649"/>
                  <a:pt x="1552754" y="91440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000EC574-E800-422E-9735-B342AD0AF7F0}"/>
              </a:ext>
            </a:extLst>
          </p:cNvPr>
          <p:cNvSpPr txBox="1"/>
          <p:nvPr/>
        </p:nvSpPr>
        <p:spPr>
          <a:xfrm>
            <a:off x="5345593" y="4304573"/>
            <a:ext cx="1301062" cy="369332"/>
          </a:xfrm>
          <a:prstGeom prst="rect">
            <a:avLst/>
          </a:prstGeom>
          <a:noFill/>
        </p:spPr>
        <p:txBody>
          <a:bodyPr wrap="none" rtlCol="0">
            <a:spAutoFit/>
          </a:bodyPr>
          <a:lstStyle/>
          <a:p>
            <a:r>
              <a:rPr lang="en-GB" dirty="0"/>
              <a:t>Attenuation</a:t>
            </a:r>
          </a:p>
        </p:txBody>
      </p:sp>
      <p:sp>
        <p:nvSpPr>
          <p:cNvPr id="47" name="TextBox 46">
            <a:extLst>
              <a:ext uri="{FF2B5EF4-FFF2-40B4-BE49-F238E27FC236}">
                <a16:creationId xmlns:a16="http://schemas.microsoft.com/office/drawing/2014/main" id="{9870858E-AADB-469F-8203-04171A5E9914}"/>
              </a:ext>
            </a:extLst>
          </p:cNvPr>
          <p:cNvSpPr txBox="1"/>
          <p:nvPr/>
        </p:nvSpPr>
        <p:spPr>
          <a:xfrm>
            <a:off x="5342785" y="5365505"/>
            <a:ext cx="1117614" cy="369332"/>
          </a:xfrm>
          <a:prstGeom prst="rect">
            <a:avLst/>
          </a:prstGeom>
          <a:noFill/>
        </p:spPr>
        <p:txBody>
          <a:bodyPr wrap="none" rtlCol="0">
            <a:spAutoFit/>
          </a:bodyPr>
          <a:lstStyle/>
          <a:p>
            <a:r>
              <a:rPr lang="en-GB" dirty="0"/>
              <a:t>Distortion</a:t>
            </a:r>
          </a:p>
        </p:txBody>
      </p:sp>
      <p:sp>
        <p:nvSpPr>
          <p:cNvPr id="48" name="TextBox 47">
            <a:extLst>
              <a:ext uri="{FF2B5EF4-FFF2-40B4-BE49-F238E27FC236}">
                <a16:creationId xmlns:a16="http://schemas.microsoft.com/office/drawing/2014/main" id="{E68ECEBA-2305-406B-9705-46F456856E78}"/>
              </a:ext>
            </a:extLst>
          </p:cNvPr>
          <p:cNvSpPr txBox="1"/>
          <p:nvPr/>
        </p:nvSpPr>
        <p:spPr>
          <a:xfrm>
            <a:off x="2048098" y="5917976"/>
            <a:ext cx="1507144" cy="369332"/>
          </a:xfrm>
          <a:prstGeom prst="rect">
            <a:avLst/>
          </a:prstGeom>
          <a:noFill/>
        </p:spPr>
        <p:txBody>
          <a:bodyPr wrap="none" rtlCol="0">
            <a:spAutoFit/>
          </a:bodyPr>
          <a:lstStyle/>
          <a:p>
            <a:r>
              <a:rPr lang="en-GB" dirty="0"/>
              <a:t>Original signal</a:t>
            </a:r>
          </a:p>
        </p:txBody>
      </p:sp>
      <p:sp>
        <p:nvSpPr>
          <p:cNvPr id="49" name="TextBox 48">
            <a:extLst>
              <a:ext uri="{FF2B5EF4-FFF2-40B4-BE49-F238E27FC236}">
                <a16:creationId xmlns:a16="http://schemas.microsoft.com/office/drawing/2014/main" id="{DF427FF2-F09F-44CA-AFE1-2C64C22D5BA6}"/>
              </a:ext>
            </a:extLst>
          </p:cNvPr>
          <p:cNvSpPr txBox="1"/>
          <p:nvPr/>
        </p:nvSpPr>
        <p:spPr>
          <a:xfrm>
            <a:off x="5353990" y="6302075"/>
            <a:ext cx="713657" cy="369332"/>
          </a:xfrm>
          <a:prstGeom prst="rect">
            <a:avLst/>
          </a:prstGeom>
          <a:noFill/>
        </p:spPr>
        <p:txBody>
          <a:bodyPr wrap="none" rtlCol="0">
            <a:spAutoFit/>
          </a:bodyPr>
          <a:lstStyle/>
          <a:p>
            <a:r>
              <a:rPr lang="en-GB" dirty="0"/>
              <a:t>Noise</a:t>
            </a:r>
          </a:p>
        </p:txBody>
      </p:sp>
      <p:cxnSp>
        <p:nvCxnSpPr>
          <p:cNvPr id="50" name="Straight Arrow Connector 49">
            <a:extLst>
              <a:ext uri="{FF2B5EF4-FFF2-40B4-BE49-F238E27FC236}">
                <a16:creationId xmlns:a16="http://schemas.microsoft.com/office/drawing/2014/main" id="{5957E952-10E5-4D71-9714-B675D64187D6}"/>
              </a:ext>
            </a:extLst>
          </p:cNvPr>
          <p:cNvCxnSpPr/>
          <p:nvPr/>
        </p:nvCxnSpPr>
        <p:spPr>
          <a:xfrm flipV="1">
            <a:off x="4165121" y="4519065"/>
            <a:ext cx="879894" cy="10311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587414E-26E0-4A18-9EE6-66A26A2391FC}"/>
              </a:ext>
            </a:extLst>
          </p:cNvPr>
          <p:cNvCxnSpPr/>
          <p:nvPr/>
        </p:nvCxnSpPr>
        <p:spPr>
          <a:xfrm>
            <a:off x="4214200" y="5618224"/>
            <a:ext cx="829693" cy="876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DF6517-C4C8-4D83-8E8E-4BB5DCC764A3}"/>
              </a:ext>
            </a:extLst>
          </p:cNvPr>
          <p:cNvCxnSpPr/>
          <p:nvPr/>
        </p:nvCxnSpPr>
        <p:spPr>
          <a:xfrm>
            <a:off x="4196749" y="5567421"/>
            <a:ext cx="972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87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49967A2-560A-4838-A9C0-49F71F7FB642}"/>
              </a:ext>
            </a:extLst>
          </p:cNvPr>
          <p:cNvSpPr txBox="1"/>
          <p:nvPr/>
        </p:nvSpPr>
        <p:spPr>
          <a:xfrm>
            <a:off x="4698858" y="655975"/>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3400" dirty="0"/>
              <a:t>Communications theory</a:t>
            </a:r>
          </a:p>
          <a:p>
            <a:pPr marL="285750" indent="-228600">
              <a:lnSpc>
                <a:spcPct val="90000"/>
              </a:lnSpc>
              <a:spcAft>
                <a:spcPts val="600"/>
              </a:spcAft>
              <a:buFont typeface="Arial" panose="020B0604020202020204" pitchFamily="34" charset="0"/>
              <a:buChar char="•"/>
            </a:pPr>
            <a:r>
              <a:rPr lang="en-US" sz="3400" dirty="0"/>
              <a:t>Transmission media</a:t>
            </a:r>
          </a:p>
          <a:p>
            <a:pPr marL="285750" indent="-228600">
              <a:lnSpc>
                <a:spcPct val="90000"/>
              </a:lnSpc>
              <a:spcAft>
                <a:spcPts val="600"/>
              </a:spcAft>
              <a:buFont typeface="Arial" panose="020B0604020202020204" pitchFamily="34" charset="0"/>
              <a:buChar char="•"/>
            </a:pPr>
            <a:r>
              <a:rPr lang="en-US" sz="3400" dirty="0"/>
              <a:t>Transmission methods</a:t>
            </a:r>
          </a:p>
          <a:p>
            <a:pPr marL="742950" lvl="1" indent="-228600">
              <a:spcAft>
                <a:spcPts val="600"/>
              </a:spcAft>
              <a:buFont typeface="Arial" panose="020B0604020202020204" pitchFamily="34" charset="0"/>
              <a:buChar char="•"/>
            </a:pPr>
            <a:r>
              <a:rPr lang="en-US" sz="3400" b="1" dirty="0"/>
              <a:t>Simplex v duplex</a:t>
            </a:r>
          </a:p>
          <a:p>
            <a:pPr marL="742950" lvl="1" indent="-228600">
              <a:spcAft>
                <a:spcPts val="600"/>
              </a:spcAft>
              <a:buFont typeface="Arial" panose="020B0604020202020204" pitchFamily="34" charset="0"/>
              <a:buChar char="•"/>
            </a:pPr>
            <a:r>
              <a:rPr lang="en-US" sz="3400" b="1" dirty="0"/>
              <a:t>Parallel v serial</a:t>
            </a:r>
          </a:p>
          <a:p>
            <a:pPr marL="742950" lvl="1" indent="-228600">
              <a:spcAft>
                <a:spcPts val="600"/>
              </a:spcAft>
              <a:buFont typeface="Arial" panose="020B0604020202020204" pitchFamily="34" charset="0"/>
              <a:buChar char="•"/>
            </a:pPr>
            <a:r>
              <a:rPr lang="en-US" sz="3400" b="1" dirty="0"/>
              <a:t>Multiplexing</a:t>
            </a:r>
          </a:p>
          <a:p>
            <a:pPr indent="-228600">
              <a:lnSpc>
                <a:spcPct val="90000"/>
              </a:lnSpc>
              <a:spcAft>
                <a:spcPts val="600"/>
              </a:spcAft>
              <a:buFont typeface="Arial" panose="020B0604020202020204" pitchFamily="34" charset="0"/>
              <a:buChar char="•"/>
            </a:pPr>
            <a:r>
              <a:rPr lang="en-US" sz="3400" dirty="0"/>
              <a:t>Line Codes</a:t>
            </a:r>
          </a:p>
          <a:p>
            <a:pPr indent="-228600">
              <a:lnSpc>
                <a:spcPct val="90000"/>
              </a:lnSpc>
              <a:spcAft>
                <a:spcPts val="600"/>
              </a:spcAft>
              <a:buFont typeface="Arial" panose="020B0604020202020204" pitchFamily="34" charset="0"/>
              <a:buChar char="•"/>
            </a:pPr>
            <a:r>
              <a:rPr lang="en-US" sz="3400" dirty="0"/>
              <a:t>Examples of Networks</a:t>
            </a:r>
          </a:p>
        </p:txBody>
      </p:sp>
      <p:sp>
        <p:nvSpPr>
          <p:cNvPr id="13" name="TextBox 12">
            <a:extLst>
              <a:ext uri="{FF2B5EF4-FFF2-40B4-BE49-F238E27FC236}">
                <a16:creationId xmlns:a16="http://schemas.microsoft.com/office/drawing/2014/main" id="{E7FDCDFD-7E9F-4A72-9789-5D86A3772F88}"/>
              </a:ext>
            </a:extLst>
          </p:cNvPr>
          <p:cNvSpPr txBox="1"/>
          <p:nvPr/>
        </p:nvSpPr>
        <p:spPr>
          <a:xfrm>
            <a:off x="988815" y="144619"/>
            <a:ext cx="2919738" cy="1494117"/>
          </a:xfrm>
          <a:prstGeom prst="rect">
            <a:avLst/>
          </a:prstGeom>
        </p:spPr>
        <p:txBody>
          <a:bodyPr vert="horz" lIns="91440" tIns="45720" rIns="91440" bIns="45720" rtlCol="0" anchor="b">
            <a:normAutofit/>
          </a:bodyPr>
          <a:lstStyle/>
          <a:p>
            <a:pPr marL="0" lvl="1">
              <a:lnSpc>
                <a:spcPct val="90000"/>
              </a:lnSpc>
              <a:spcBef>
                <a:spcPts val="1000"/>
              </a:spcBef>
            </a:pPr>
            <a:r>
              <a:rPr lang="en-US" sz="4800" b="1" kern="1200" dirty="0">
                <a:solidFill>
                  <a:srgbClr val="FFFFFF"/>
                </a:solidFill>
                <a:latin typeface="+mn-lt"/>
                <a:ea typeface="+mn-ea"/>
                <a:cs typeface="+mn-cs"/>
              </a:rPr>
              <a:t>Content</a:t>
            </a:r>
            <a:endParaRPr lang="en-US" sz="2000" b="1" kern="1200" dirty="0">
              <a:solidFill>
                <a:srgbClr val="FFFFFF"/>
              </a:solidFill>
              <a:latin typeface="+mn-lt"/>
              <a:ea typeface="+mn-ea"/>
              <a:cs typeface="+mn-cs"/>
            </a:endParaRPr>
          </a:p>
        </p:txBody>
      </p:sp>
    </p:spTree>
    <p:extLst>
      <p:ext uri="{BB962C8B-B14F-4D97-AF65-F5344CB8AC3E}">
        <p14:creationId xmlns:p14="http://schemas.microsoft.com/office/powerpoint/2010/main" val="3472796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08C9EBF-7956-4B64-937E-AB37FC75FA8E}"/>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C172F5E-02F7-4284-8238-3094AF542351}"/>
              </a:ext>
            </a:extLst>
          </p:cNvPr>
          <p:cNvSpPr txBox="1">
            <a:spLocks/>
          </p:cNvSpPr>
          <p:nvPr/>
        </p:nvSpPr>
        <p:spPr>
          <a:xfrm>
            <a:off x="133350" y="120861"/>
            <a:ext cx="11811000" cy="70816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Simplex/duplex Transmission</a:t>
            </a:r>
          </a:p>
        </p:txBody>
      </p:sp>
      <p:sp>
        <p:nvSpPr>
          <p:cNvPr id="7" name="TextBox 6">
            <a:extLst>
              <a:ext uri="{FF2B5EF4-FFF2-40B4-BE49-F238E27FC236}">
                <a16:creationId xmlns:a16="http://schemas.microsoft.com/office/drawing/2014/main" id="{E8193678-D734-4774-873D-53B5C3888608}"/>
              </a:ext>
            </a:extLst>
          </p:cNvPr>
          <p:cNvSpPr txBox="1"/>
          <p:nvPr/>
        </p:nvSpPr>
        <p:spPr>
          <a:xfrm>
            <a:off x="247650" y="1036140"/>
            <a:ext cx="11944350" cy="3139321"/>
          </a:xfrm>
          <a:prstGeom prst="rect">
            <a:avLst/>
          </a:prstGeom>
          <a:noFill/>
        </p:spPr>
        <p:txBody>
          <a:bodyPr wrap="square">
            <a:spAutoFit/>
          </a:bodyPr>
          <a:lstStyle/>
          <a:p>
            <a:pPr marL="342900" lvl="0" indent="-342900" fontAlgn="base">
              <a:lnSpc>
                <a:spcPct val="100000"/>
              </a:lnSpc>
              <a:spcBef>
                <a:spcPct val="20000"/>
              </a:spcBef>
              <a:spcAft>
                <a:spcPct val="0"/>
              </a:spcAft>
              <a:buClr>
                <a:schemeClr val="accent2"/>
              </a:buClr>
              <a:buNone/>
              <a:defRPr/>
            </a:pPr>
            <a:r>
              <a:rPr lang="en-US" sz="2400" kern="0" dirty="0">
                <a:cs typeface="Times New Roman" panose="02020603050405020304" pitchFamily="18" charset="0"/>
              </a:rPr>
              <a:t>There are three ways to transmit data:</a:t>
            </a:r>
          </a:p>
          <a:p>
            <a:pPr marL="342900" lvl="0" indent="-342900" fontAlgn="base">
              <a:lnSpc>
                <a:spcPct val="100000"/>
              </a:lnSpc>
              <a:spcBef>
                <a:spcPct val="20000"/>
              </a:spcBef>
              <a:spcAft>
                <a:spcPct val="0"/>
              </a:spcAft>
              <a:buClr>
                <a:schemeClr val="accent2"/>
              </a:buClr>
              <a:buFontTx/>
              <a:buAutoNum type="alphaLcParenR"/>
              <a:defRPr/>
            </a:pPr>
            <a:r>
              <a:rPr lang="en-US" sz="2400" b="1" kern="0" dirty="0">
                <a:cs typeface="Times New Roman" panose="02020603050405020304" pitchFamily="18" charset="0"/>
              </a:rPr>
              <a:t>Simplex</a:t>
            </a:r>
            <a:r>
              <a:rPr lang="en-US" sz="2400" kern="0" dirty="0">
                <a:cs typeface="Times New Roman" panose="02020603050405020304" pitchFamily="18" charset="0"/>
              </a:rPr>
              <a:t> - One way communication. Example: keyboard to computer</a:t>
            </a:r>
          </a:p>
          <a:p>
            <a:pPr marL="342900" lvl="0" indent="-342900" fontAlgn="base">
              <a:lnSpc>
                <a:spcPct val="100000"/>
              </a:lnSpc>
              <a:spcBef>
                <a:spcPct val="20000"/>
              </a:spcBef>
              <a:spcAft>
                <a:spcPct val="0"/>
              </a:spcAft>
              <a:buClr>
                <a:schemeClr val="accent2"/>
              </a:buClr>
              <a:buFontTx/>
              <a:buAutoNum type="alphaLcParenR"/>
              <a:defRPr/>
            </a:pPr>
            <a:r>
              <a:rPr lang="en-US" sz="2400" b="1" kern="0" dirty="0">
                <a:cs typeface="Times New Roman" panose="02020603050405020304" pitchFamily="18" charset="0"/>
              </a:rPr>
              <a:t>Half-duplex</a:t>
            </a:r>
            <a:r>
              <a:rPr lang="en-US" sz="2400" kern="0" dirty="0">
                <a:cs typeface="Times New Roman" panose="02020603050405020304" pitchFamily="18" charset="0"/>
              </a:rPr>
              <a:t> -Two way communications link, but only one system can talk at a time. Example: walkie-talkie, bus topology Ethernet</a:t>
            </a:r>
          </a:p>
          <a:p>
            <a:pPr marL="342900" lvl="0" indent="-342900" fontAlgn="base">
              <a:lnSpc>
                <a:spcPct val="100000"/>
              </a:lnSpc>
              <a:spcBef>
                <a:spcPct val="20000"/>
              </a:spcBef>
              <a:spcAft>
                <a:spcPct val="0"/>
              </a:spcAft>
              <a:buClr>
                <a:schemeClr val="accent2"/>
              </a:buClr>
              <a:buFontTx/>
              <a:buAutoNum type="alphaLcParenR"/>
              <a:defRPr/>
            </a:pPr>
            <a:r>
              <a:rPr lang="en-US" sz="2400" b="1" kern="0" dirty="0">
                <a:cs typeface="Times New Roman" panose="02020603050405020304" pitchFamily="18" charset="0"/>
              </a:rPr>
              <a:t>Full duplex </a:t>
            </a:r>
            <a:r>
              <a:rPr lang="en-US" sz="2400" kern="0" dirty="0">
                <a:cs typeface="Times New Roman" panose="02020603050405020304" pitchFamily="18" charset="0"/>
              </a:rPr>
              <a:t>-Transmit data in both directions simultaneously. Example: telephone. Most communications systems work full-duplex (the extra cost is marginal)</a:t>
            </a:r>
          </a:p>
          <a:p>
            <a:pPr marL="342900" lvl="0" indent="-342900" fontAlgn="base">
              <a:lnSpc>
                <a:spcPct val="100000"/>
              </a:lnSpc>
              <a:spcBef>
                <a:spcPct val="20000"/>
              </a:spcBef>
              <a:spcAft>
                <a:spcPct val="0"/>
              </a:spcAft>
              <a:buClr>
                <a:schemeClr val="accent2"/>
              </a:buClr>
              <a:buFontTx/>
              <a:buAutoNum type="alphaLcParenR"/>
              <a:defRPr/>
            </a:pPr>
            <a:endParaRPr lang="en-US" kern="0"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CEFD135A-D2DD-4CBF-8DC0-1D6EBEFA2F6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09843" y="3625918"/>
            <a:ext cx="5619964" cy="30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149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59E3EE4-6BCB-4FED-BA27-8DC20009A4BB}"/>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2284488-A931-440E-AE0D-99148990C92C}"/>
              </a:ext>
            </a:extLst>
          </p:cNvPr>
          <p:cNvSpPr txBox="1">
            <a:spLocks/>
          </p:cNvSpPr>
          <p:nvPr/>
        </p:nvSpPr>
        <p:spPr>
          <a:xfrm>
            <a:off x="133350" y="91113"/>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Parallel vs. serial transmission </a:t>
            </a:r>
          </a:p>
        </p:txBody>
      </p:sp>
      <p:sp>
        <p:nvSpPr>
          <p:cNvPr id="7" name="TextBox 6">
            <a:extLst>
              <a:ext uri="{FF2B5EF4-FFF2-40B4-BE49-F238E27FC236}">
                <a16:creationId xmlns:a16="http://schemas.microsoft.com/office/drawing/2014/main" id="{C1CE48D5-01FA-40FE-817C-94075BA056B6}"/>
              </a:ext>
            </a:extLst>
          </p:cNvPr>
          <p:cNvSpPr txBox="1"/>
          <p:nvPr/>
        </p:nvSpPr>
        <p:spPr>
          <a:xfrm>
            <a:off x="114300" y="952500"/>
            <a:ext cx="11944350" cy="3419398"/>
          </a:xfrm>
          <a:prstGeom prst="rect">
            <a:avLst/>
          </a:prstGeom>
          <a:noFill/>
        </p:spPr>
        <p:txBody>
          <a:bodyPr wrap="square">
            <a:spAutoFit/>
          </a:bodyPr>
          <a:lstStyle/>
          <a:p>
            <a:pPr marL="342900" lvl="0" indent="-342900" fontAlgn="base">
              <a:lnSpc>
                <a:spcPct val="100000"/>
              </a:lnSpc>
              <a:spcBef>
                <a:spcPct val="20000"/>
              </a:spcBef>
              <a:spcAft>
                <a:spcPct val="0"/>
              </a:spcAft>
              <a:buClr>
                <a:schemeClr val="accent2"/>
              </a:buClr>
              <a:buNone/>
              <a:defRPr/>
            </a:pPr>
            <a:r>
              <a:rPr lang="en-AU" altLang="en-GB" sz="2300" b="1" kern="0" dirty="0">
                <a:cs typeface="Times New Roman" panose="02020603050405020304" pitchFamily="18" charset="0"/>
              </a:rPr>
              <a:t>- Parallel transmission</a:t>
            </a:r>
          </a:p>
          <a:p>
            <a:pPr marL="742950" lvl="1" indent="-285750" fontAlgn="base">
              <a:lnSpc>
                <a:spcPct val="100000"/>
              </a:lnSpc>
              <a:spcBef>
                <a:spcPct val="20000"/>
              </a:spcBef>
              <a:spcAft>
                <a:spcPct val="0"/>
              </a:spcAft>
              <a:buClr>
                <a:srgbClr val="0070C0"/>
              </a:buClr>
              <a:buFontTx/>
              <a:buChar char="•"/>
              <a:defRPr/>
            </a:pPr>
            <a:r>
              <a:rPr lang="en-AU" altLang="en-GB" sz="2300" kern="0" dirty="0">
                <a:cs typeface="Times New Roman" panose="02020603050405020304" pitchFamily="18" charset="0"/>
              </a:rPr>
              <a:t>Transmits a group of bits simultaneously - high bit rate</a:t>
            </a:r>
          </a:p>
          <a:p>
            <a:pPr marL="742950" lvl="1" indent="-285750" fontAlgn="base">
              <a:lnSpc>
                <a:spcPct val="100000"/>
              </a:lnSpc>
              <a:spcBef>
                <a:spcPct val="20000"/>
              </a:spcBef>
              <a:spcAft>
                <a:spcPct val="0"/>
              </a:spcAft>
              <a:buClr>
                <a:srgbClr val="0070C0"/>
              </a:buClr>
              <a:buFontTx/>
              <a:buChar char="•"/>
              <a:defRPr/>
            </a:pPr>
            <a:r>
              <a:rPr lang="en-AU" altLang="en-GB" sz="2300" kern="0" dirty="0">
                <a:cs typeface="Times New Roman" panose="02020603050405020304" pitchFamily="18" charset="0"/>
              </a:rPr>
              <a:t>Expensive over long distances because of  need for thicker cable</a:t>
            </a:r>
          </a:p>
          <a:p>
            <a:pPr marL="742950" lvl="1" indent="-285750" fontAlgn="base">
              <a:lnSpc>
                <a:spcPct val="100000"/>
              </a:lnSpc>
              <a:spcBef>
                <a:spcPct val="20000"/>
              </a:spcBef>
              <a:spcAft>
                <a:spcPct val="0"/>
              </a:spcAft>
              <a:buClr>
                <a:srgbClr val="0070C0"/>
              </a:buClr>
              <a:buFontTx/>
              <a:buChar char="•"/>
              <a:defRPr/>
            </a:pPr>
            <a:r>
              <a:rPr lang="en-AU" altLang="en-GB" sz="2300" kern="0" dirty="0">
                <a:cs typeface="Times New Roman" panose="02020603050405020304" pitchFamily="18" charset="0"/>
              </a:rPr>
              <a:t>Synchronisation problem over long distances (bit skew)</a:t>
            </a:r>
          </a:p>
          <a:p>
            <a:pPr marL="342900" lvl="0" indent="-342900" fontAlgn="base">
              <a:lnSpc>
                <a:spcPct val="100000"/>
              </a:lnSpc>
              <a:spcBef>
                <a:spcPct val="20000"/>
              </a:spcBef>
              <a:spcAft>
                <a:spcPct val="0"/>
              </a:spcAft>
              <a:buClr>
                <a:srgbClr val="0070C0"/>
              </a:buClr>
              <a:buNone/>
              <a:defRPr/>
            </a:pPr>
            <a:r>
              <a:rPr lang="en-AU" altLang="en-GB" sz="2300" b="1" kern="0" dirty="0">
                <a:cs typeface="Times New Roman" panose="02020603050405020304" pitchFamily="18" charset="0"/>
              </a:rPr>
              <a:t>- Serial transmission</a:t>
            </a:r>
          </a:p>
          <a:p>
            <a:pPr marL="742950" lvl="1" indent="-285750" fontAlgn="base">
              <a:lnSpc>
                <a:spcPct val="100000"/>
              </a:lnSpc>
              <a:spcBef>
                <a:spcPct val="20000"/>
              </a:spcBef>
              <a:spcAft>
                <a:spcPct val="0"/>
              </a:spcAft>
              <a:buClr>
                <a:srgbClr val="0070C0"/>
              </a:buClr>
              <a:buFontTx/>
              <a:buChar char="•"/>
              <a:defRPr/>
            </a:pPr>
            <a:r>
              <a:rPr lang="en-AU" altLang="en-GB" sz="2300" kern="0" dirty="0">
                <a:cs typeface="Times New Roman" panose="02020603050405020304" pitchFamily="18" charset="0"/>
              </a:rPr>
              <a:t>Transmits bits one after another - slower than parallel  transmission</a:t>
            </a:r>
          </a:p>
          <a:p>
            <a:pPr marL="742950" lvl="1" indent="-285750" fontAlgn="base">
              <a:lnSpc>
                <a:spcPct val="100000"/>
              </a:lnSpc>
              <a:spcBef>
                <a:spcPct val="20000"/>
              </a:spcBef>
              <a:spcAft>
                <a:spcPct val="0"/>
              </a:spcAft>
              <a:buClr>
                <a:srgbClr val="0070C0"/>
              </a:buClr>
              <a:buFontTx/>
              <a:buChar char="•"/>
              <a:defRPr/>
            </a:pPr>
            <a:r>
              <a:rPr lang="en-AU" altLang="en-GB" sz="2300" kern="0" dirty="0">
                <a:cs typeface="Times New Roman" panose="02020603050405020304" pitchFamily="18" charset="0"/>
              </a:rPr>
              <a:t>More reliable and cheaper for transmission over long distances</a:t>
            </a:r>
          </a:p>
          <a:p>
            <a:pPr marL="742950" lvl="1" indent="-285750" fontAlgn="base">
              <a:lnSpc>
                <a:spcPct val="100000"/>
              </a:lnSpc>
              <a:spcBef>
                <a:spcPct val="20000"/>
              </a:spcBef>
              <a:spcAft>
                <a:spcPct val="0"/>
              </a:spcAft>
              <a:buClr>
                <a:srgbClr val="0070C0"/>
              </a:buClr>
              <a:buFontTx/>
              <a:buChar char="•"/>
              <a:defRPr/>
            </a:pPr>
            <a:r>
              <a:rPr lang="en-GB" altLang="en-GB" sz="2300" kern="0" dirty="0">
                <a:cs typeface="Times New Roman" panose="02020603050405020304" pitchFamily="18" charset="0"/>
              </a:rPr>
              <a:t>Incurs </a:t>
            </a:r>
            <a:r>
              <a:rPr lang="en-AU" altLang="en-GB" sz="2300" kern="0" dirty="0">
                <a:cs typeface="Times New Roman" panose="02020603050405020304" pitchFamily="18" charset="0"/>
              </a:rPr>
              <a:t>additional complexity for sending and receiving devices</a:t>
            </a:r>
            <a:endParaRPr lang="en-GB" sz="2300" dirty="0"/>
          </a:p>
        </p:txBody>
      </p:sp>
      <p:pic>
        <p:nvPicPr>
          <p:cNvPr id="8" name="Picture 7">
            <a:extLst>
              <a:ext uri="{FF2B5EF4-FFF2-40B4-BE49-F238E27FC236}">
                <a16:creationId xmlns:a16="http://schemas.microsoft.com/office/drawing/2014/main" id="{93781131-F968-4F46-865C-FE3B397850D7}"/>
              </a:ext>
            </a:extLst>
          </p:cNvPr>
          <p:cNvPicPr>
            <a:picLocks noChangeAspect="1" noChangeArrowheads="1"/>
          </p:cNvPicPr>
          <p:nvPr/>
        </p:nvPicPr>
        <p:blipFill>
          <a:blip r:embed="rId2" cstate="print"/>
          <a:srcRect l="84" t="28345" r="2570" b="11920"/>
          <a:stretch>
            <a:fillRect/>
          </a:stretch>
        </p:blipFill>
        <p:spPr bwMode="auto">
          <a:xfrm>
            <a:off x="1208223" y="4859338"/>
            <a:ext cx="9661253" cy="1998662"/>
          </a:xfrm>
          <a:prstGeom prst="rect">
            <a:avLst/>
          </a:prstGeom>
          <a:noFill/>
        </p:spPr>
      </p:pic>
    </p:spTree>
    <p:extLst>
      <p:ext uri="{BB962C8B-B14F-4D97-AF65-F5344CB8AC3E}">
        <p14:creationId xmlns:p14="http://schemas.microsoft.com/office/powerpoint/2010/main" val="3897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FC1264F8-BD7D-45C8-87D0-1E1E7789AE9B}"/>
              </a:ext>
            </a:extLst>
          </p:cNvPr>
          <p:cNvSpPr txBox="1"/>
          <p:nvPr/>
        </p:nvSpPr>
        <p:spPr>
          <a:xfrm>
            <a:off x="988815" y="144619"/>
            <a:ext cx="2919738" cy="1494117"/>
          </a:xfrm>
          <a:prstGeom prst="rect">
            <a:avLst/>
          </a:prstGeom>
        </p:spPr>
        <p:txBody>
          <a:bodyPr vert="horz" lIns="91440" tIns="45720" rIns="91440" bIns="45720" rtlCol="0" anchor="b">
            <a:normAutofit/>
          </a:bodyPr>
          <a:lstStyle/>
          <a:p>
            <a:pPr marL="0" lvl="1">
              <a:lnSpc>
                <a:spcPct val="90000"/>
              </a:lnSpc>
              <a:spcBef>
                <a:spcPts val="1000"/>
              </a:spcBef>
            </a:pPr>
            <a:r>
              <a:rPr lang="en-US" sz="4800" b="1" kern="1200" dirty="0">
                <a:solidFill>
                  <a:srgbClr val="FFFFFF"/>
                </a:solidFill>
                <a:latin typeface="+mn-lt"/>
                <a:ea typeface="+mn-ea"/>
                <a:cs typeface="+mn-cs"/>
              </a:rPr>
              <a:t>Content</a:t>
            </a:r>
            <a:endParaRPr lang="en-US" sz="2000" b="1" kern="1200" dirty="0">
              <a:solidFill>
                <a:srgbClr val="FFFFFF"/>
              </a:solidFill>
              <a:latin typeface="+mn-lt"/>
              <a:ea typeface="+mn-ea"/>
              <a:cs typeface="+mn-cs"/>
            </a:endParaRPr>
          </a:p>
        </p:txBody>
      </p:sp>
      <p:sp>
        <p:nvSpPr>
          <p:cNvPr id="10" name="TextBox 9">
            <a:extLst>
              <a:ext uri="{FF2B5EF4-FFF2-40B4-BE49-F238E27FC236}">
                <a16:creationId xmlns:a16="http://schemas.microsoft.com/office/drawing/2014/main" id="{CC51983C-360C-4D1C-A2CA-A0625993625B}"/>
              </a:ext>
            </a:extLst>
          </p:cNvPr>
          <p:cNvSpPr txBox="1"/>
          <p:nvPr/>
        </p:nvSpPr>
        <p:spPr>
          <a:xfrm>
            <a:off x="5322674" y="1782180"/>
            <a:ext cx="6098058" cy="2893100"/>
          </a:xfrm>
          <a:prstGeom prst="rect">
            <a:avLst/>
          </a:prstGeom>
          <a:noFill/>
        </p:spPr>
        <p:txBody>
          <a:bodyPr wrap="square">
            <a:spAutoFit/>
          </a:bodyPr>
          <a:lstStyle/>
          <a:p>
            <a:pPr marL="285750" indent="-228600">
              <a:lnSpc>
                <a:spcPct val="90000"/>
              </a:lnSpc>
              <a:spcAft>
                <a:spcPts val="600"/>
              </a:spcAft>
              <a:buFont typeface="Arial" panose="020B0604020202020204" pitchFamily="34" charset="0"/>
              <a:buChar char="•"/>
            </a:pPr>
            <a:r>
              <a:rPr lang="en-US" sz="3600" b="1" dirty="0"/>
              <a:t>Communications theory</a:t>
            </a:r>
          </a:p>
          <a:p>
            <a:pPr marL="285750" indent="-228600">
              <a:lnSpc>
                <a:spcPct val="90000"/>
              </a:lnSpc>
              <a:spcAft>
                <a:spcPts val="600"/>
              </a:spcAft>
              <a:buFont typeface="Arial" panose="020B0604020202020204" pitchFamily="34" charset="0"/>
              <a:buChar char="•"/>
            </a:pPr>
            <a:r>
              <a:rPr lang="en-US" sz="3600" dirty="0"/>
              <a:t>Transmission media</a:t>
            </a:r>
          </a:p>
          <a:p>
            <a:pPr marL="285750" indent="-228600">
              <a:lnSpc>
                <a:spcPct val="90000"/>
              </a:lnSpc>
              <a:spcAft>
                <a:spcPts val="600"/>
              </a:spcAft>
              <a:buFont typeface="Arial" panose="020B0604020202020204" pitchFamily="34" charset="0"/>
              <a:buChar char="•"/>
            </a:pPr>
            <a:r>
              <a:rPr lang="en-US" sz="3600" dirty="0"/>
              <a:t>Transmission methods</a:t>
            </a:r>
          </a:p>
          <a:p>
            <a:pPr marL="285750" indent="-228600">
              <a:lnSpc>
                <a:spcPct val="90000"/>
              </a:lnSpc>
              <a:spcAft>
                <a:spcPts val="600"/>
              </a:spcAft>
              <a:buFont typeface="Arial" panose="020B0604020202020204" pitchFamily="34" charset="0"/>
              <a:buChar char="•"/>
            </a:pPr>
            <a:r>
              <a:rPr lang="en-US" sz="3600" dirty="0"/>
              <a:t>Line Codes</a:t>
            </a:r>
          </a:p>
          <a:p>
            <a:pPr marL="285750" indent="-228600">
              <a:lnSpc>
                <a:spcPct val="90000"/>
              </a:lnSpc>
              <a:spcAft>
                <a:spcPts val="600"/>
              </a:spcAft>
              <a:buFont typeface="Arial" panose="020B0604020202020204" pitchFamily="34" charset="0"/>
              <a:buChar char="•"/>
            </a:pPr>
            <a:r>
              <a:rPr lang="en-US" sz="3600" dirty="0"/>
              <a:t>Examples of Networks</a:t>
            </a:r>
          </a:p>
        </p:txBody>
      </p:sp>
    </p:spTree>
    <p:extLst>
      <p:ext uri="{BB962C8B-B14F-4D97-AF65-F5344CB8AC3E}">
        <p14:creationId xmlns:p14="http://schemas.microsoft.com/office/powerpoint/2010/main" val="4020669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018ABF9-8806-48AB-95FF-351987335B14}"/>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06E5AE35-0180-4D33-9710-9E18D16253F6}"/>
              </a:ext>
            </a:extLst>
          </p:cNvPr>
          <p:cNvSpPr txBox="1">
            <a:spLocks/>
          </p:cNvSpPr>
          <p:nvPr/>
        </p:nvSpPr>
        <p:spPr>
          <a:xfrm>
            <a:off x="133350" y="103470"/>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Multiplexing</a:t>
            </a:r>
            <a:endParaRPr lang="en-US" sz="2000" b="1" kern="0" dirty="0">
              <a:solidFill>
                <a:srgbClr val="0070C0"/>
              </a:solidFill>
            </a:endParaRPr>
          </a:p>
        </p:txBody>
      </p:sp>
      <p:sp>
        <p:nvSpPr>
          <p:cNvPr id="11" name="TextBox 10">
            <a:extLst>
              <a:ext uri="{FF2B5EF4-FFF2-40B4-BE49-F238E27FC236}">
                <a16:creationId xmlns:a16="http://schemas.microsoft.com/office/drawing/2014/main" id="{3595DE4C-DC2F-491C-B6A4-A601CE6D2A85}"/>
              </a:ext>
            </a:extLst>
          </p:cNvPr>
          <p:cNvSpPr txBox="1"/>
          <p:nvPr/>
        </p:nvSpPr>
        <p:spPr>
          <a:xfrm>
            <a:off x="190500" y="1167428"/>
            <a:ext cx="11811000" cy="2308324"/>
          </a:xfrm>
          <a:prstGeom prst="rect">
            <a:avLst/>
          </a:prstGeom>
          <a:noFill/>
        </p:spPr>
        <p:txBody>
          <a:bodyPr wrap="square">
            <a:spAutoFit/>
          </a:bodyPr>
          <a:lstStyle/>
          <a:p>
            <a:r>
              <a:rPr lang="en-GB" sz="2400" b="1" dirty="0"/>
              <a:t>- Multiplexing</a:t>
            </a:r>
            <a:r>
              <a:rPr lang="en-GB" sz="2400" dirty="0"/>
              <a:t> allows the carrying of multiple signals on a single medium (share a channel among users).  This allows more efficient use of the transmission medium (better utilization)</a:t>
            </a:r>
          </a:p>
          <a:p>
            <a:r>
              <a:rPr lang="en-GB" sz="2400" dirty="0"/>
              <a:t>- There are three major multiplexing techniques:</a:t>
            </a:r>
          </a:p>
          <a:p>
            <a:pPr marL="742950" lvl="1" indent="-285750">
              <a:buClr>
                <a:srgbClr val="0070C0"/>
              </a:buClr>
              <a:buFont typeface="Arial" panose="020B0604020202020204" pitchFamily="34" charset="0"/>
              <a:buChar char="•"/>
            </a:pPr>
            <a:r>
              <a:rPr lang="en-GB" sz="2400" b="1" dirty="0"/>
              <a:t>Frequency-division multiplexing (FDM)</a:t>
            </a:r>
            <a:endParaRPr lang="en-GB" sz="2400" dirty="0"/>
          </a:p>
          <a:p>
            <a:pPr marL="742950" lvl="1" indent="-285750">
              <a:buClr>
                <a:srgbClr val="0070C0"/>
              </a:buClr>
              <a:buFont typeface="Arial" panose="020B0604020202020204" pitchFamily="34" charset="0"/>
              <a:buChar char="•"/>
            </a:pPr>
            <a:r>
              <a:rPr lang="en-GB" sz="2400" b="1" dirty="0"/>
              <a:t>Time-division multiplexing (TDM)</a:t>
            </a:r>
            <a:endParaRPr lang="en-GB" sz="2400" dirty="0"/>
          </a:p>
          <a:p>
            <a:pPr marL="742950" lvl="1" indent="-285750">
              <a:buClr>
                <a:srgbClr val="0070C0"/>
              </a:buClr>
              <a:buFont typeface="Arial" panose="020B0604020202020204" pitchFamily="34" charset="0"/>
              <a:buChar char="•"/>
            </a:pPr>
            <a:r>
              <a:rPr lang="en-GB" sz="2400" b="1" dirty="0"/>
              <a:t>Code Division Multiple Access (CDMA</a:t>
            </a:r>
            <a:r>
              <a:rPr lang="en-GB" sz="2400" dirty="0"/>
              <a:t>)</a:t>
            </a:r>
          </a:p>
        </p:txBody>
      </p:sp>
    </p:spTree>
    <p:extLst>
      <p:ext uri="{BB962C8B-B14F-4D97-AF65-F5344CB8AC3E}">
        <p14:creationId xmlns:p14="http://schemas.microsoft.com/office/powerpoint/2010/main" val="4157579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018ABF9-8806-48AB-95FF-351987335B14}"/>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06E5AE35-0180-4D33-9710-9E18D16253F6}"/>
              </a:ext>
            </a:extLst>
          </p:cNvPr>
          <p:cNvSpPr txBox="1">
            <a:spLocks/>
          </p:cNvSpPr>
          <p:nvPr/>
        </p:nvSpPr>
        <p:spPr>
          <a:xfrm>
            <a:off x="133350" y="91113"/>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900" b="1" kern="0" dirty="0">
                <a:solidFill>
                  <a:srgbClr val="0070C0"/>
                </a:solidFill>
              </a:rPr>
              <a:t>Frequency Division Multiplexing</a:t>
            </a:r>
          </a:p>
        </p:txBody>
      </p:sp>
      <p:sp>
        <p:nvSpPr>
          <p:cNvPr id="11" name="TextBox 10">
            <a:extLst>
              <a:ext uri="{FF2B5EF4-FFF2-40B4-BE49-F238E27FC236}">
                <a16:creationId xmlns:a16="http://schemas.microsoft.com/office/drawing/2014/main" id="{3595DE4C-DC2F-491C-B6A4-A601CE6D2A85}"/>
              </a:ext>
            </a:extLst>
          </p:cNvPr>
          <p:cNvSpPr txBox="1"/>
          <p:nvPr/>
        </p:nvSpPr>
        <p:spPr>
          <a:xfrm>
            <a:off x="133350" y="903377"/>
            <a:ext cx="11811000" cy="830997"/>
          </a:xfrm>
          <a:prstGeom prst="rect">
            <a:avLst/>
          </a:prstGeom>
          <a:noFill/>
        </p:spPr>
        <p:txBody>
          <a:bodyPr wrap="square">
            <a:spAutoFit/>
          </a:bodyPr>
          <a:lstStyle/>
          <a:p>
            <a:r>
              <a:rPr lang="en-GB" sz="2400" b="1" dirty="0"/>
              <a:t>- </a:t>
            </a:r>
            <a:r>
              <a:rPr lang="en-GB" sz="2400" dirty="0"/>
              <a:t>Shares the channel by placing users on </a:t>
            </a:r>
            <a:r>
              <a:rPr lang="en-GB" sz="2400" b="1" dirty="0"/>
              <a:t>different frequencies</a:t>
            </a:r>
            <a:r>
              <a:rPr lang="en-GB" sz="2400" dirty="0"/>
              <a:t>. Takes advantage of the fact that useful bandwidth of the medium exceeds the required bandwidth of a given signal</a:t>
            </a:r>
          </a:p>
        </p:txBody>
      </p:sp>
      <p:sp>
        <p:nvSpPr>
          <p:cNvPr id="10" name="Content Placeholder 2">
            <a:extLst>
              <a:ext uri="{FF2B5EF4-FFF2-40B4-BE49-F238E27FC236}">
                <a16:creationId xmlns:a16="http://schemas.microsoft.com/office/drawing/2014/main" id="{9BE65534-5B97-4309-88BE-F95B97A6B764}"/>
              </a:ext>
            </a:extLst>
          </p:cNvPr>
          <p:cNvSpPr>
            <a:spLocks noGrp="1"/>
          </p:cNvSpPr>
          <p:nvPr>
            <p:ph idx="1"/>
          </p:nvPr>
        </p:nvSpPr>
        <p:spPr>
          <a:xfrm>
            <a:off x="2714833" y="5201878"/>
            <a:ext cx="7973761" cy="1319074"/>
          </a:xfrm>
        </p:spPr>
        <p:txBody>
          <a:bodyPr>
            <a:normAutofit/>
          </a:bodyPr>
          <a:lstStyle/>
          <a:p>
            <a:pPr marL="609600" lvl="0" indent="-609600" fontAlgn="base">
              <a:lnSpc>
                <a:spcPct val="80000"/>
              </a:lnSpc>
              <a:spcBef>
                <a:spcPct val="20000"/>
              </a:spcBef>
              <a:spcAft>
                <a:spcPct val="0"/>
              </a:spcAft>
              <a:buClr>
                <a:srgbClr val="0070C0"/>
              </a:buClr>
              <a:buFont typeface="+mj-lt"/>
              <a:buAutoNum type="alphaLcParenR"/>
              <a:defRPr/>
            </a:pPr>
            <a:r>
              <a:rPr lang="en-US" sz="2000" kern="0" dirty="0">
                <a:cs typeface="Times New Roman" panose="02020603050405020304" pitchFamily="18" charset="0"/>
              </a:rPr>
              <a:t>The original bandwidths (e.g. for voice circuits)</a:t>
            </a:r>
          </a:p>
          <a:p>
            <a:pPr marL="609600" lvl="0" indent="-609600" fontAlgn="base">
              <a:lnSpc>
                <a:spcPct val="80000"/>
              </a:lnSpc>
              <a:spcBef>
                <a:spcPct val="20000"/>
              </a:spcBef>
              <a:spcAft>
                <a:spcPct val="0"/>
              </a:spcAft>
              <a:buClr>
                <a:srgbClr val="0070C0"/>
              </a:buClr>
              <a:buFont typeface="+mj-lt"/>
              <a:buAutoNum type="alphaLcParenR"/>
              <a:defRPr/>
            </a:pPr>
            <a:r>
              <a:rPr lang="en-US" sz="2000" kern="0" dirty="0">
                <a:cs typeface="Times New Roman" panose="02020603050405020304" pitchFamily="18" charset="0"/>
              </a:rPr>
              <a:t>The bandwidths raised in frequency </a:t>
            </a:r>
          </a:p>
          <a:p>
            <a:pPr marL="609600" lvl="0" indent="-609600" fontAlgn="base">
              <a:lnSpc>
                <a:spcPct val="80000"/>
              </a:lnSpc>
              <a:spcBef>
                <a:spcPct val="20000"/>
              </a:spcBef>
              <a:spcAft>
                <a:spcPct val="0"/>
              </a:spcAft>
              <a:buClr>
                <a:srgbClr val="0070C0"/>
              </a:buClr>
              <a:buFont typeface="+mj-lt"/>
              <a:buAutoNum type="alphaLcParenR"/>
              <a:defRPr/>
            </a:pPr>
            <a:r>
              <a:rPr lang="en-US" sz="2000" kern="0" dirty="0">
                <a:cs typeface="Times New Roman" panose="02020603050405020304" pitchFamily="18" charset="0"/>
              </a:rPr>
              <a:t>The multiplexed channel</a:t>
            </a:r>
            <a:endParaRPr lang="en-GB" sz="2000" dirty="0"/>
          </a:p>
        </p:txBody>
      </p:sp>
      <p:pic>
        <p:nvPicPr>
          <p:cNvPr id="12" name="Picture 11" descr="2-31">
            <a:extLst>
              <a:ext uri="{FF2B5EF4-FFF2-40B4-BE49-F238E27FC236}">
                <a16:creationId xmlns:a16="http://schemas.microsoft.com/office/drawing/2014/main" id="{9BDFD30F-9150-4C6A-AD96-9FB43C672E20}"/>
              </a:ext>
            </a:extLst>
          </p:cNvPr>
          <p:cNvPicPr>
            <a:picLocks noChangeAspect="1" noChangeArrowheads="1"/>
          </p:cNvPicPr>
          <p:nvPr/>
        </p:nvPicPr>
        <p:blipFill>
          <a:blip r:embed="rId3" cstate="print"/>
          <a:srcRect/>
          <a:stretch>
            <a:fillRect/>
          </a:stretch>
        </p:blipFill>
        <p:spPr bwMode="auto">
          <a:xfrm>
            <a:off x="2989523" y="2011373"/>
            <a:ext cx="6212947" cy="3116535"/>
          </a:xfrm>
          <a:prstGeom prst="rect">
            <a:avLst/>
          </a:prstGeom>
          <a:noFill/>
        </p:spPr>
      </p:pic>
      <p:sp>
        <p:nvSpPr>
          <p:cNvPr id="13" name="TextBox 12">
            <a:extLst>
              <a:ext uri="{FF2B5EF4-FFF2-40B4-BE49-F238E27FC236}">
                <a16:creationId xmlns:a16="http://schemas.microsoft.com/office/drawing/2014/main" id="{FE199821-EC32-42E4-8849-CC0E7BCFA1CE}"/>
              </a:ext>
            </a:extLst>
          </p:cNvPr>
          <p:cNvSpPr txBox="1"/>
          <p:nvPr/>
        </p:nvSpPr>
        <p:spPr>
          <a:xfrm>
            <a:off x="292908" y="6323366"/>
            <a:ext cx="11470723" cy="395173"/>
          </a:xfrm>
          <a:prstGeom prst="rect">
            <a:avLst/>
          </a:prstGeom>
          <a:noFill/>
        </p:spPr>
        <p:txBody>
          <a:bodyPr wrap="square">
            <a:spAutoFit/>
          </a:bodyPr>
          <a:lstStyle/>
          <a:p>
            <a:pPr marL="609600" indent="-609600" fontAlgn="base">
              <a:lnSpc>
                <a:spcPct val="80000"/>
              </a:lnSpc>
              <a:spcBef>
                <a:spcPct val="20000"/>
              </a:spcBef>
              <a:spcAft>
                <a:spcPct val="0"/>
              </a:spcAft>
              <a:buClr>
                <a:schemeClr val="accent2"/>
              </a:buClr>
              <a:buNone/>
              <a:defRPr/>
            </a:pPr>
            <a:r>
              <a:rPr lang="en-US" sz="2400" kern="0" dirty="0">
                <a:cs typeface="Times New Roman" panose="02020603050405020304" pitchFamily="18" charset="0"/>
              </a:rPr>
              <a:t>- Filters used at receiver to separate channels</a:t>
            </a:r>
          </a:p>
        </p:txBody>
      </p:sp>
    </p:spTree>
    <p:extLst>
      <p:ext uri="{BB962C8B-B14F-4D97-AF65-F5344CB8AC3E}">
        <p14:creationId xmlns:p14="http://schemas.microsoft.com/office/powerpoint/2010/main" val="1569242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5506B9-9180-41C0-8181-6609565CEACF}"/>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438A33D-5305-4483-8EAF-F7F86CA2D24D}"/>
              </a:ext>
            </a:extLst>
          </p:cNvPr>
          <p:cNvSpPr txBox="1">
            <a:spLocks/>
          </p:cNvSpPr>
          <p:nvPr/>
        </p:nvSpPr>
        <p:spPr>
          <a:xfrm>
            <a:off x="133350" y="1528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Time Division Multiplexing</a:t>
            </a:r>
            <a:endParaRPr lang="en-US" sz="2000" b="1" kern="0" dirty="0">
              <a:solidFill>
                <a:srgbClr val="0070C0"/>
              </a:solidFill>
            </a:endParaRPr>
          </a:p>
        </p:txBody>
      </p:sp>
      <p:sp>
        <p:nvSpPr>
          <p:cNvPr id="6" name="Content Placeholder 2">
            <a:extLst>
              <a:ext uri="{FF2B5EF4-FFF2-40B4-BE49-F238E27FC236}">
                <a16:creationId xmlns:a16="http://schemas.microsoft.com/office/drawing/2014/main" id="{F89E899A-F0E6-44CA-A88A-AAD6525A3C4C}"/>
              </a:ext>
            </a:extLst>
          </p:cNvPr>
          <p:cNvSpPr>
            <a:spLocks noGrp="1"/>
          </p:cNvSpPr>
          <p:nvPr>
            <p:ph idx="1"/>
          </p:nvPr>
        </p:nvSpPr>
        <p:spPr>
          <a:xfrm>
            <a:off x="1941898" y="6181993"/>
            <a:ext cx="8099714" cy="690563"/>
          </a:xfrm>
        </p:spPr>
        <p:txBody>
          <a:bodyPr>
            <a:normAutofit/>
          </a:bodyPr>
          <a:lstStyle/>
          <a:p>
            <a:pPr marL="609600" lvl="0" indent="-609600" algn="ctr" fontAlgn="base">
              <a:lnSpc>
                <a:spcPct val="100000"/>
              </a:lnSpc>
              <a:spcBef>
                <a:spcPct val="20000"/>
              </a:spcBef>
              <a:spcAft>
                <a:spcPct val="0"/>
              </a:spcAft>
              <a:buClr>
                <a:schemeClr val="accent2"/>
              </a:buClr>
              <a:buNone/>
              <a:defRPr/>
            </a:pPr>
            <a:r>
              <a:rPr lang="en-US" sz="2400" kern="0" dirty="0">
                <a:cs typeface="Times New Roman" panose="02020603050405020304" pitchFamily="18" charset="0"/>
              </a:rPr>
              <a:t>Each channel has a time slot for transmission on the link</a:t>
            </a:r>
          </a:p>
        </p:txBody>
      </p:sp>
      <p:pic>
        <p:nvPicPr>
          <p:cNvPr id="7" name="Picture 6" descr="2-33">
            <a:extLst>
              <a:ext uri="{FF2B5EF4-FFF2-40B4-BE49-F238E27FC236}">
                <a16:creationId xmlns:a16="http://schemas.microsoft.com/office/drawing/2014/main" id="{C27FBF93-8386-4D8F-835D-CE74D12344D6}"/>
              </a:ext>
            </a:extLst>
          </p:cNvPr>
          <p:cNvPicPr>
            <a:picLocks noChangeAspect="1" noChangeArrowheads="1"/>
          </p:cNvPicPr>
          <p:nvPr/>
        </p:nvPicPr>
        <p:blipFill>
          <a:blip r:embed="rId3" cstate="print"/>
          <a:srcRect/>
          <a:stretch>
            <a:fillRect/>
          </a:stretch>
        </p:blipFill>
        <p:spPr bwMode="auto">
          <a:xfrm>
            <a:off x="2078681" y="2800619"/>
            <a:ext cx="7620000" cy="3436937"/>
          </a:xfrm>
          <a:prstGeom prst="rect">
            <a:avLst/>
          </a:prstGeom>
          <a:noFill/>
        </p:spPr>
      </p:pic>
      <p:sp>
        <p:nvSpPr>
          <p:cNvPr id="8" name="Text Box 5">
            <a:extLst>
              <a:ext uri="{FF2B5EF4-FFF2-40B4-BE49-F238E27FC236}">
                <a16:creationId xmlns:a16="http://schemas.microsoft.com/office/drawing/2014/main" id="{2F263D88-44B4-4AF0-A430-B2B79CEF361D}"/>
              </a:ext>
            </a:extLst>
          </p:cNvPr>
          <p:cNvSpPr txBox="1">
            <a:spLocks noChangeArrowheads="1"/>
          </p:cNvSpPr>
          <p:nvPr/>
        </p:nvSpPr>
        <p:spPr bwMode="auto">
          <a:xfrm>
            <a:off x="7247581" y="2165619"/>
            <a:ext cx="1504950" cy="366712"/>
          </a:xfrm>
          <a:prstGeom prst="rect">
            <a:avLst/>
          </a:prstGeom>
          <a:noFill/>
          <a:ln w="9525">
            <a:noFill/>
            <a:miter lim="800000"/>
            <a:headEnd/>
            <a:tailEnd/>
          </a:ln>
          <a:effectLst/>
        </p:spPr>
        <p:txBody>
          <a:bodyPr wrap="none">
            <a:spAutoFit/>
          </a:bodyPr>
          <a:lstStyle/>
          <a:p>
            <a:r>
              <a:rPr lang="en-GB" dirty="0">
                <a:solidFill>
                  <a:srgbClr val="FF0000"/>
                </a:solidFill>
              </a:rPr>
              <a:t>Time domain</a:t>
            </a:r>
          </a:p>
        </p:txBody>
      </p:sp>
      <p:sp>
        <p:nvSpPr>
          <p:cNvPr id="9" name="Line 6">
            <a:extLst>
              <a:ext uri="{FF2B5EF4-FFF2-40B4-BE49-F238E27FC236}">
                <a16:creationId xmlns:a16="http://schemas.microsoft.com/office/drawing/2014/main" id="{59C3592F-BEE2-465B-B453-D88B188782E9}"/>
              </a:ext>
            </a:extLst>
          </p:cNvPr>
          <p:cNvSpPr>
            <a:spLocks noChangeShapeType="1"/>
          </p:cNvSpPr>
          <p:nvPr/>
        </p:nvSpPr>
        <p:spPr bwMode="auto">
          <a:xfrm>
            <a:off x="6922144" y="2599006"/>
            <a:ext cx="2170112" cy="0"/>
          </a:xfrm>
          <a:prstGeom prst="line">
            <a:avLst/>
          </a:prstGeom>
          <a:noFill/>
          <a:ln w="9525">
            <a:solidFill>
              <a:srgbClr val="FF0000"/>
            </a:solidFill>
            <a:round/>
            <a:headEnd/>
            <a:tailEnd type="triangle" w="med" len="med"/>
          </a:ln>
          <a:effectLst/>
        </p:spPr>
        <p:txBody>
          <a:bodyPr/>
          <a:lstStyle/>
          <a:p>
            <a:endParaRPr lang="en-GB"/>
          </a:p>
        </p:txBody>
      </p:sp>
      <p:sp>
        <p:nvSpPr>
          <p:cNvPr id="10" name="Text Box 7">
            <a:extLst>
              <a:ext uri="{FF2B5EF4-FFF2-40B4-BE49-F238E27FC236}">
                <a16:creationId xmlns:a16="http://schemas.microsoft.com/office/drawing/2014/main" id="{3D698899-52D6-4484-BF7A-C6379D81CA47}"/>
              </a:ext>
            </a:extLst>
          </p:cNvPr>
          <p:cNvSpPr txBox="1">
            <a:spLocks noChangeArrowheads="1"/>
          </p:cNvSpPr>
          <p:nvPr/>
        </p:nvSpPr>
        <p:spPr bwMode="auto">
          <a:xfrm>
            <a:off x="9131944" y="2371994"/>
            <a:ext cx="247650" cy="366712"/>
          </a:xfrm>
          <a:prstGeom prst="rect">
            <a:avLst/>
          </a:prstGeom>
          <a:noFill/>
          <a:ln w="9525">
            <a:noFill/>
            <a:miter lim="800000"/>
            <a:headEnd/>
            <a:tailEnd/>
          </a:ln>
          <a:effectLst/>
        </p:spPr>
        <p:txBody>
          <a:bodyPr wrap="none">
            <a:spAutoFit/>
          </a:bodyPr>
          <a:lstStyle/>
          <a:p>
            <a:r>
              <a:rPr lang="en-GB">
                <a:solidFill>
                  <a:srgbClr val="FF0000"/>
                </a:solidFill>
              </a:rPr>
              <a:t>t</a:t>
            </a:r>
          </a:p>
        </p:txBody>
      </p:sp>
      <p:sp>
        <p:nvSpPr>
          <p:cNvPr id="11" name="TextBox 10">
            <a:extLst>
              <a:ext uri="{FF2B5EF4-FFF2-40B4-BE49-F238E27FC236}">
                <a16:creationId xmlns:a16="http://schemas.microsoft.com/office/drawing/2014/main" id="{23B790B1-3F68-400E-ABFC-A042E4C25FB2}"/>
              </a:ext>
            </a:extLst>
          </p:cNvPr>
          <p:cNvSpPr txBox="1"/>
          <p:nvPr/>
        </p:nvSpPr>
        <p:spPr>
          <a:xfrm>
            <a:off x="133350" y="965290"/>
            <a:ext cx="11811000" cy="1200329"/>
          </a:xfrm>
          <a:prstGeom prst="rect">
            <a:avLst/>
          </a:prstGeom>
          <a:noFill/>
        </p:spPr>
        <p:txBody>
          <a:bodyPr wrap="square">
            <a:spAutoFit/>
          </a:bodyPr>
          <a:lstStyle/>
          <a:p>
            <a:r>
              <a:rPr lang="en-GB" sz="2400" dirty="0"/>
              <a:t>- Shares a channel </a:t>
            </a:r>
            <a:r>
              <a:rPr lang="en-GB" sz="2400" b="1" dirty="0"/>
              <a:t>over time</a:t>
            </a:r>
            <a:r>
              <a:rPr lang="en-GB" sz="2400" dirty="0"/>
              <a:t>. Takes advantage of the fact that achievable bit rate of the medium exceeds the required data rate of a digital signal (Each signal takes up the transmission medium for a little “time slice”)</a:t>
            </a:r>
          </a:p>
        </p:txBody>
      </p:sp>
    </p:spTree>
    <p:extLst>
      <p:ext uri="{BB962C8B-B14F-4D97-AF65-F5344CB8AC3E}">
        <p14:creationId xmlns:p14="http://schemas.microsoft.com/office/powerpoint/2010/main" val="3748312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EBF6E12-48DE-4799-8554-21434072DC19}"/>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7C0C901B-960A-42A4-9978-14CD0F69F35B}"/>
              </a:ext>
            </a:extLst>
          </p:cNvPr>
          <p:cNvSpPr txBox="1">
            <a:spLocks/>
          </p:cNvSpPr>
          <p:nvPr/>
        </p:nvSpPr>
        <p:spPr>
          <a:xfrm>
            <a:off x="133350" y="1528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Code Division Multiple Access</a:t>
            </a:r>
            <a:endParaRPr lang="en-US" sz="2000" b="1" kern="0" dirty="0">
              <a:solidFill>
                <a:srgbClr val="0070C0"/>
              </a:solidFill>
            </a:endParaRPr>
          </a:p>
        </p:txBody>
      </p:sp>
      <p:pic>
        <p:nvPicPr>
          <p:cNvPr id="9" name="Picture 2" descr="Multi-User and CDMA Detectors | Signals and Systems, Uppsala Univ.">
            <a:extLst>
              <a:ext uri="{FF2B5EF4-FFF2-40B4-BE49-F238E27FC236}">
                <a16:creationId xmlns:a16="http://schemas.microsoft.com/office/drawing/2014/main" id="{5B100032-A391-46C5-AF56-07F80DE58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971" y="2139070"/>
            <a:ext cx="5451803" cy="362792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DD8639D-CFB4-48BC-B413-FEDD1F0F49D5}"/>
              </a:ext>
            </a:extLst>
          </p:cNvPr>
          <p:cNvSpPr/>
          <p:nvPr/>
        </p:nvSpPr>
        <p:spPr>
          <a:xfrm>
            <a:off x="2983711" y="2535201"/>
            <a:ext cx="1442301" cy="59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solidFill>
                  <a:schemeClr val="tx1"/>
                </a:solidFill>
              </a:rPr>
              <a:t>Received signal</a:t>
            </a:r>
          </a:p>
        </p:txBody>
      </p:sp>
      <p:sp>
        <p:nvSpPr>
          <p:cNvPr id="11" name="Rectangle 10">
            <a:extLst>
              <a:ext uri="{FF2B5EF4-FFF2-40B4-BE49-F238E27FC236}">
                <a16:creationId xmlns:a16="http://schemas.microsoft.com/office/drawing/2014/main" id="{B05E5DD9-88A7-480F-A9E0-FF16972D6E94}"/>
              </a:ext>
            </a:extLst>
          </p:cNvPr>
          <p:cNvSpPr/>
          <p:nvPr/>
        </p:nvSpPr>
        <p:spPr>
          <a:xfrm>
            <a:off x="2983713" y="4119110"/>
            <a:ext cx="1442301" cy="59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solidFill>
                  <a:schemeClr val="tx1"/>
                </a:solidFill>
              </a:rPr>
              <a:t>Code</a:t>
            </a:r>
          </a:p>
        </p:txBody>
      </p:sp>
      <p:sp>
        <p:nvSpPr>
          <p:cNvPr id="12" name="Rectangle 11">
            <a:extLst>
              <a:ext uri="{FF2B5EF4-FFF2-40B4-BE49-F238E27FC236}">
                <a16:creationId xmlns:a16="http://schemas.microsoft.com/office/drawing/2014/main" id="{B475D907-911D-464D-9815-D121AE47F1DA}"/>
              </a:ext>
            </a:extLst>
          </p:cNvPr>
          <p:cNvSpPr/>
          <p:nvPr/>
        </p:nvSpPr>
        <p:spPr>
          <a:xfrm>
            <a:off x="2983713" y="4951308"/>
            <a:ext cx="1442300" cy="644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solidFill>
                  <a:schemeClr val="tx1"/>
                </a:solidFill>
              </a:rPr>
              <a:t>Decoded signal</a:t>
            </a:r>
          </a:p>
        </p:txBody>
      </p:sp>
      <p:sp>
        <p:nvSpPr>
          <p:cNvPr id="13" name="Rectangle 12">
            <a:extLst>
              <a:ext uri="{FF2B5EF4-FFF2-40B4-BE49-F238E27FC236}">
                <a16:creationId xmlns:a16="http://schemas.microsoft.com/office/drawing/2014/main" id="{287D3B87-44D3-494A-88DA-0389D2735F53}"/>
              </a:ext>
            </a:extLst>
          </p:cNvPr>
          <p:cNvSpPr/>
          <p:nvPr/>
        </p:nvSpPr>
        <p:spPr>
          <a:xfrm>
            <a:off x="4783572" y="5444545"/>
            <a:ext cx="1442300" cy="644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User 1</a:t>
            </a:r>
          </a:p>
        </p:txBody>
      </p:sp>
      <p:sp>
        <p:nvSpPr>
          <p:cNvPr id="14" name="Rectangle 13">
            <a:extLst>
              <a:ext uri="{FF2B5EF4-FFF2-40B4-BE49-F238E27FC236}">
                <a16:creationId xmlns:a16="http://schemas.microsoft.com/office/drawing/2014/main" id="{FFDC50CD-7928-45B7-A3C6-FA12D7A3B651}"/>
              </a:ext>
            </a:extLst>
          </p:cNvPr>
          <p:cNvSpPr/>
          <p:nvPr/>
        </p:nvSpPr>
        <p:spPr>
          <a:xfrm>
            <a:off x="7085284" y="5444545"/>
            <a:ext cx="1442300" cy="644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User 2</a:t>
            </a:r>
          </a:p>
        </p:txBody>
      </p:sp>
      <p:sp>
        <p:nvSpPr>
          <p:cNvPr id="15" name="TextBox 14">
            <a:extLst>
              <a:ext uri="{FF2B5EF4-FFF2-40B4-BE49-F238E27FC236}">
                <a16:creationId xmlns:a16="http://schemas.microsoft.com/office/drawing/2014/main" id="{7A57291B-6359-4261-A2D2-1EC3B0EB8130}"/>
              </a:ext>
            </a:extLst>
          </p:cNvPr>
          <p:cNvSpPr txBox="1"/>
          <p:nvPr/>
        </p:nvSpPr>
        <p:spPr>
          <a:xfrm>
            <a:off x="133349" y="901247"/>
            <a:ext cx="11642639" cy="461665"/>
          </a:xfrm>
          <a:prstGeom prst="rect">
            <a:avLst/>
          </a:prstGeom>
          <a:noFill/>
        </p:spPr>
        <p:txBody>
          <a:bodyPr wrap="square">
            <a:spAutoFit/>
          </a:bodyPr>
          <a:lstStyle/>
          <a:p>
            <a:r>
              <a:rPr lang="en-GB" sz="2400" dirty="0"/>
              <a:t>- Shares the channel by giving </a:t>
            </a:r>
            <a:r>
              <a:rPr lang="en-GB" sz="2400" b="1" dirty="0"/>
              <a:t>specific code </a:t>
            </a:r>
            <a:r>
              <a:rPr lang="en-GB" sz="2400" dirty="0"/>
              <a:t>to users. Widely used as part of 3G networks</a:t>
            </a:r>
          </a:p>
        </p:txBody>
      </p:sp>
    </p:spTree>
    <p:extLst>
      <p:ext uri="{BB962C8B-B14F-4D97-AF65-F5344CB8AC3E}">
        <p14:creationId xmlns:p14="http://schemas.microsoft.com/office/powerpoint/2010/main" val="372553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EE58170-0084-49A0-8593-917E48D1C154}"/>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3400" dirty="0"/>
              <a:t>Communications theory</a:t>
            </a:r>
          </a:p>
          <a:p>
            <a:pPr marL="285750" indent="-228600">
              <a:lnSpc>
                <a:spcPct val="90000"/>
              </a:lnSpc>
              <a:spcAft>
                <a:spcPts val="600"/>
              </a:spcAft>
              <a:buFont typeface="Arial" panose="020B0604020202020204" pitchFamily="34" charset="0"/>
              <a:buChar char="•"/>
            </a:pPr>
            <a:r>
              <a:rPr lang="en-US" sz="3400" dirty="0"/>
              <a:t>Transmission media</a:t>
            </a:r>
          </a:p>
          <a:p>
            <a:pPr marL="285750" indent="-228600">
              <a:lnSpc>
                <a:spcPct val="90000"/>
              </a:lnSpc>
              <a:spcAft>
                <a:spcPts val="600"/>
              </a:spcAft>
              <a:buFont typeface="Arial" panose="020B0604020202020204" pitchFamily="34" charset="0"/>
              <a:buChar char="•"/>
            </a:pPr>
            <a:r>
              <a:rPr lang="en-US" sz="3400" dirty="0"/>
              <a:t>Transmission methods</a:t>
            </a:r>
          </a:p>
          <a:p>
            <a:pPr indent="-228600">
              <a:lnSpc>
                <a:spcPct val="90000"/>
              </a:lnSpc>
              <a:spcAft>
                <a:spcPts val="600"/>
              </a:spcAft>
              <a:buFont typeface="Arial" panose="020B0604020202020204" pitchFamily="34" charset="0"/>
              <a:buChar char="•"/>
            </a:pPr>
            <a:r>
              <a:rPr lang="en-US" sz="3400" b="1" dirty="0"/>
              <a:t>Line Codes</a:t>
            </a:r>
          </a:p>
          <a:p>
            <a:pPr indent="-228600">
              <a:lnSpc>
                <a:spcPct val="90000"/>
              </a:lnSpc>
              <a:spcAft>
                <a:spcPts val="600"/>
              </a:spcAft>
              <a:buFont typeface="Arial" panose="020B0604020202020204" pitchFamily="34" charset="0"/>
              <a:buChar char="•"/>
            </a:pPr>
            <a:r>
              <a:rPr lang="en-US" sz="3400" dirty="0"/>
              <a:t>Examples of Networks</a:t>
            </a:r>
          </a:p>
          <a:p>
            <a:pPr indent="-228600">
              <a:lnSpc>
                <a:spcPct val="90000"/>
              </a:lnSpc>
              <a:spcAft>
                <a:spcPts val="600"/>
              </a:spcAft>
              <a:buFont typeface="Arial" panose="020B0604020202020204" pitchFamily="34" charset="0"/>
              <a:buChar char="•"/>
            </a:pPr>
            <a:endParaRPr lang="en-US" sz="3400" b="1" dirty="0"/>
          </a:p>
          <a:p>
            <a:pPr>
              <a:lnSpc>
                <a:spcPct val="90000"/>
              </a:lnSpc>
              <a:spcAft>
                <a:spcPts val="600"/>
              </a:spcAft>
            </a:pPr>
            <a:endParaRPr lang="en-US" sz="2000" dirty="0"/>
          </a:p>
          <a:p>
            <a:pPr indent="-228600">
              <a:lnSpc>
                <a:spcPct val="90000"/>
              </a:lnSpc>
              <a:spcAft>
                <a:spcPts val="600"/>
              </a:spcAft>
              <a:buFont typeface="Arial" panose="020B0604020202020204" pitchFamily="34" charset="0"/>
              <a:buChar char="•"/>
            </a:pPr>
            <a:endParaRPr lang="en-US" sz="2000" dirty="0"/>
          </a:p>
        </p:txBody>
      </p:sp>
      <p:sp>
        <p:nvSpPr>
          <p:cNvPr id="10" name="TextBox 9">
            <a:extLst>
              <a:ext uri="{FF2B5EF4-FFF2-40B4-BE49-F238E27FC236}">
                <a16:creationId xmlns:a16="http://schemas.microsoft.com/office/drawing/2014/main" id="{8063D671-73F9-4507-9C96-30FB5E08E708}"/>
              </a:ext>
            </a:extLst>
          </p:cNvPr>
          <p:cNvSpPr txBox="1"/>
          <p:nvPr/>
        </p:nvSpPr>
        <p:spPr>
          <a:xfrm>
            <a:off x="988815" y="144619"/>
            <a:ext cx="2919738" cy="1494117"/>
          </a:xfrm>
          <a:prstGeom prst="rect">
            <a:avLst/>
          </a:prstGeom>
        </p:spPr>
        <p:txBody>
          <a:bodyPr vert="horz" lIns="91440" tIns="45720" rIns="91440" bIns="45720" rtlCol="0" anchor="b">
            <a:normAutofit/>
          </a:bodyPr>
          <a:lstStyle/>
          <a:p>
            <a:pPr marL="0" lvl="1">
              <a:lnSpc>
                <a:spcPct val="90000"/>
              </a:lnSpc>
              <a:spcBef>
                <a:spcPts val="1000"/>
              </a:spcBef>
            </a:pPr>
            <a:r>
              <a:rPr lang="en-US" sz="4800" b="1" kern="1200" dirty="0">
                <a:solidFill>
                  <a:srgbClr val="FFFFFF"/>
                </a:solidFill>
                <a:latin typeface="+mn-lt"/>
                <a:ea typeface="+mn-ea"/>
                <a:cs typeface="+mn-cs"/>
              </a:rPr>
              <a:t>Content</a:t>
            </a:r>
            <a:endParaRPr lang="en-US" sz="2000" b="1" kern="1200" dirty="0">
              <a:solidFill>
                <a:srgbClr val="FFFFFF"/>
              </a:solidFill>
              <a:latin typeface="+mn-lt"/>
              <a:ea typeface="+mn-ea"/>
              <a:cs typeface="+mn-cs"/>
            </a:endParaRPr>
          </a:p>
        </p:txBody>
      </p:sp>
    </p:spTree>
    <p:extLst>
      <p:ext uri="{BB962C8B-B14F-4D97-AF65-F5344CB8AC3E}">
        <p14:creationId xmlns:p14="http://schemas.microsoft.com/office/powerpoint/2010/main" val="972492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B520023-AD05-4C43-852D-D418B6C22093}"/>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D3B5D369-9029-4F13-A9E3-032C8E354E2E}"/>
              </a:ext>
            </a:extLst>
          </p:cNvPr>
          <p:cNvSpPr txBox="1">
            <a:spLocks/>
          </p:cNvSpPr>
          <p:nvPr/>
        </p:nvSpPr>
        <p:spPr>
          <a:xfrm>
            <a:off x="133350" y="152898"/>
            <a:ext cx="11811000" cy="75047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700" b="1" kern="0" dirty="0">
                <a:solidFill>
                  <a:srgbClr val="0070C0"/>
                </a:solidFill>
              </a:rPr>
              <a:t>Line Codes: Digital data to digital signal</a:t>
            </a:r>
          </a:p>
          <a:p>
            <a:pPr algn="ctr"/>
            <a:r>
              <a:rPr lang="en-US" sz="4000" b="1" kern="0" dirty="0">
                <a:solidFill>
                  <a:srgbClr val="0070C0"/>
                </a:solidFill>
              </a:rPr>
              <a:t>  </a:t>
            </a:r>
          </a:p>
        </p:txBody>
      </p:sp>
      <p:sp>
        <p:nvSpPr>
          <p:cNvPr id="9" name="TextBox 8">
            <a:extLst>
              <a:ext uri="{FF2B5EF4-FFF2-40B4-BE49-F238E27FC236}">
                <a16:creationId xmlns:a16="http://schemas.microsoft.com/office/drawing/2014/main" id="{77387DA3-A428-450E-B504-28FA0B989E52}"/>
              </a:ext>
            </a:extLst>
          </p:cNvPr>
          <p:cNvSpPr txBox="1"/>
          <p:nvPr/>
        </p:nvSpPr>
        <p:spPr>
          <a:xfrm>
            <a:off x="200819" y="947538"/>
            <a:ext cx="11861800" cy="1200329"/>
          </a:xfrm>
          <a:prstGeom prst="rect">
            <a:avLst/>
          </a:prstGeom>
          <a:noFill/>
        </p:spPr>
        <p:txBody>
          <a:bodyPr wrap="square">
            <a:spAutoFit/>
          </a:bodyPr>
          <a:lstStyle/>
          <a:p>
            <a:r>
              <a:rPr lang="en-GB" sz="2400" dirty="0"/>
              <a:t>- Represents bit stream by a digital signal</a:t>
            </a:r>
          </a:p>
          <a:p>
            <a:r>
              <a:rPr lang="it-IT" sz="2400" dirty="0">
                <a:cs typeface="Times New Roman" panose="02020603050405020304" pitchFamily="18" charset="0"/>
              </a:rPr>
              <a:t>- NRZ </a:t>
            </a:r>
            <a:r>
              <a:rPr lang="en-GB" sz="2400" b="1" dirty="0">
                <a:cs typeface="Times New Roman" panose="02020603050405020304" pitchFamily="18" charset="0"/>
              </a:rPr>
              <a:t>(Non-Return-to-Zero) </a:t>
            </a:r>
            <a:r>
              <a:rPr lang="it-IT" sz="2400" dirty="0">
                <a:cs typeface="Times New Roman" panose="02020603050405020304" pitchFamily="18" charset="0"/>
              </a:rPr>
              <a:t>is the simplest (+1V=“1”, -1V=“0”)</a:t>
            </a:r>
          </a:p>
          <a:p>
            <a:r>
              <a:rPr lang="en-GB" sz="2400" dirty="0"/>
              <a:t> </a:t>
            </a:r>
          </a:p>
        </p:txBody>
      </p:sp>
      <p:pic>
        <p:nvPicPr>
          <p:cNvPr id="10" name="Picture 9">
            <a:extLst>
              <a:ext uri="{FF2B5EF4-FFF2-40B4-BE49-F238E27FC236}">
                <a16:creationId xmlns:a16="http://schemas.microsoft.com/office/drawing/2014/main" id="{81F73674-D260-4611-B203-BA7281B7325D}"/>
              </a:ext>
            </a:extLst>
          </p:cNvPr>
          <p:cNvPicPr>
            <a:picLocks noChangeAspect="1"/>
          </p:cNvPicPr>
          <p:nvPr/>
        </p:nvPicPr>
        <p:blipFill rotWithShape="1">
          <a:blip r:embed="rId2"/>
          <a:srcRect l="4733" r="-392" b="71685"/>
          <a:stretch/>
        </p:blipFill>
        <p:spPr>
          <a:xfrm>
            <a:off x="2362200" y="2121681"/>
            <a:ext cx="6883879" cy="1393560"/>
          </a:xfrm>
          <a:prstGeom prst="rect">
            <a:avLst/>
          </a:prstGeom>
        </p:spPr>
      </p:pic>
      <p:sp>
        <p:nvSpPr>
          <p:cNvPr id="11" name="Content Placeholder 2">
            <a:extLst>
              <a:ext uri="{FF2B5EF4-FFF2-40B4-BE49-F238E27FC236}">
                <a16:creationId xmlns:a16="http://schemas.microsoft.com/office/drawing/2014/main" id="{CDB248AF-9611-4857-975E-BE1DE1FEB111}"/>
              </a:ext>
            </a:extLst>
          </p:cNvPr>
          <p:cNvSpPr txBox="1">
            <a:spLocks/>
          </p:cNvSpPr>
          <p:nvPr/>
        </p:nvSpPr>
        <p:spPr>
          <a:xfrm>
            <a:off x="200819" y="3825205"/>
            <a:ext cx="11614148" cy="1204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70C0"/>
              </a:buClr>
              <a:buNone/>
            </a:pPr>
            <a:r>
              <a:rPr lang="en-GB" sz="2400" kern="0" dirty="0">
                <a:cs typeface="Times New Roman" panose="02020603050405020304" pitchFamily="18" charset="0"/>
              </a:rPr>
              <a:t>- Transferring a long stream of bits introduces a </a:t>
            </a:r>
            <a:r>
              <a:rPr lang="en-GB" sz="2400" b="1" kern="0" dirty="0">
                <a:cs typeface="Times New Roman" panose="02020603050405020304" pitchFamily="18" charset="0"/>
              </a:rPr>
              <a:t>synchronisation</a:t>
            </a:r>
            <a:r>
              <a:rPr lang="en-GB" sz="2400" kern="0" dirty="0">
                <a:cs typeface="Times New Roman" panose="02020603050405020304" pitchFamily="18" charset="0"/>
              </a:rPr>
              <a:t> problem. The clocks of the sender and receiver </a:t>
            </a:r>
            <a:r>
              <a:rPr lang="en-GB" sz="2400" b="1" kern="0" dirty="0">
                <a:cs typeface="Times New Roman" panose="02020603050405020304" pitchFamily="18" charset="0"/>
              </a:rPr>
              <a:t>never</a:t>
            </a:r>
            <a:r>
              <a:rPr lang="en-GB" sz="2400" kern="0" dirty="0">
                <a:cs typeface="Times New Roman" panose="02020603050405020304" pitchFamily="18" charset="0"/>
              </a:rPr>
              <a:t> run exactly at the same speed. How is the receiver going to tell where the bit boundaries are? How many ‘1’ bits are in the picture below?</a:t>
            </a:r>
            <a:endParaRPr lang="en-GB" sz="2600" dirty="0">
              <a:cs typeface="Times New Roman" panose="02020603050405020304" pitchFamily="18" charset="0"/>
            </a:endParaRPr>
          </a:p>
        </p:txBody>
      </p:sp>
      <p:grpSp>
        <p:nvGrpSpPr>
          <p:cNvPr id="12" name="Group 11">
            <a:extLst>
              <a:ext uri="{FF2B5EF4-FFF2-40B4-BE49-F238E27FC236}">
                <a16:creationId xmlns:a16="http://schemas.microsoft.com/office/drawing/2014/main" id="{F6926E29-10DE-4799-8AE5-CD9DA7E19B13}"/>
              </a:ext>
            </a:extLst>
          </p:cNvPr>
          <p:cNvGrpSpPr/>
          <p:nvPr/>
        </p:nvGrpSpPr>
        <p:grpSpPr>
          <a:xfrm>
            <a:off x="2362200" y="5366582"/>
            <a:ext cx="7353300" cy="1130450"/>
            <a:chOff x="674688" y="4221163"/>
            <a:chExt cx="7353300" cy="2016125"/>
          </a:xfrm>
        </p:grpSpPr>
        <p:sp>
          <p:nvSpPr>
            <p:cNvPr id="13" name="Line 4">
              <a:extLst>
                <a:ext uri="{FF2B5EF4-FFF2-40B4-BE49-F238E27FC236}">
                  <a16:creationId xmlns:a16="http://schemas.microsoft.com/office/drawing/2014/main" id="{8AFB0C51-D649-443D-BFCE-C2AC94DABEFF}"/>
                </a:ext>
              </a:extLst>
            </p:cNvPr>
            <p:cNvSpPr>
              <a:spLocks noChangeShapeType="1"/>
            </p:cNvSpPr>
            <p:nvPr/>
          </p:nvSpPr>
          <p:spPr bwMode="auto">
            <a:xfrm>
              <a:off x="6516688" y="5662613"/>
              <a:ext cx="865187" cy="0"/>
            </a:xfrm>
            <a:prstGeom prst="line">
              <a:avLst/>
            </a:prstGeom>
            <a:noFill/>
            <a:ln w="9525">
              <a:solidFill>
                <a:schemeClr val="tx1"/>
              </a:solidFill>
              <a:round/>
              <a:headEnd/>
              <a:tailEnd type="triangle" w="med" len="med"/>
            </a:ln>
            <a:effectLst/>
          </p:spPr>
          <p:txBody>
            <a:bodyPr/>
            <a:lstStyle/>
            <a:p>
              <a:endParaRPr lang="en-GB"/>
            </a:p>
          </p:txBody>
        </p:sp>
        <p:sp>
          <p:nvSpPr>
            <p:cNvPr id="14" name="Line 5">
              <a:extLst>
                <a:ext uri="{FF2B5EF4-FFF2-40B4-BE49-F238E27FC236}">
                  <a16:creationId xmlns:a16="http://schemas.microsoft.com/office/drawing/2014/main" id="{95F52D97-B3CF-4E82-BB10-EEA2CF27E4E0}"/>
                </a:ext>
              </a:extLst>
            </p:cNvPr>
            <p:cNvSpPr>
              <a:spLocks noChangeShapeType="1"/>
            </p:cNvSpPr>
            <p:nvPr/>
          </p:nvSpPr>
          <p:spPr bwMode="auto">
            <a:xfrm>
              <a:off x="971550" y="4652963"/>
              <a:ext cx="6697663" cy="0"/>
            </a:xfrm>
            <a:prstGeom prst="line">
              <a:avLst/>
            </a:prstGeom>
            <a:noFill/>
            <a:ln w="38100">
              <a:solidFill>
                <a:schemeClr val="tx1"/>
              </a:solidFill>
              <a:round/>
              <a:headEnd/>
              <a:tailEnd/>
            </a:ln>
            <a:effectLst/>
          </p:spPr>
          <p:txBody>
            <a:bodyPr/>
            <a:lstStyle/>
            <a:p>
              <a:endParaRPr lang="en-GB"/>
            </a:p>
          </p:txBody>
        </p:sp>
        <p:sp>
          <p:nvSpPr>
            <p:cNvPr id="15" name="Text Box 6">
              <a:extLst>
                <a:ext uri="{FF2B5EF4-FFF2-40B4-BE49-F238E27FC236}">
                  <a16:creationId xmlns:a16="http://schemas.microsoft.com/office/drawing/2014/main" id="{68F43081-B897-47C0-96B7-204B9735CDE2}"/>
                </a:ext>
              </a:extLst>
            </p:cNvPr>
            <p:cNvSpPr txBox="1">
              <a:spLocks noChangeArrowheads="1"/>
            </p:cNvSpPr>
            <p:nvPr/>
          </p:nvSpPr>
          <p:spPr bwMode="auto">
            <a:xfrm>
              <a:off x="6737350" y="5634038"/>
              <a:ext cx="568325" cy="336550"/>
            </a:xfrm>
            <a:prstGeom prst="rect">
              <a:avLst/>
            </a:prstGeom>
            <a:noFill/>
            <a:ln w="9525" algn="ctr">
              <a:noFill/>
              <a:miter lim="800000"/>
              <a:headEnd/>
              <a:tailEnd/>
            </a:ln>
            <a:effectLst/>
          </p:spPr>
          <p:txBody>
            <a:bodyPr wrap="none">
              <a:spAutoFit/>
            </a:bodyPr>
            <a:lstStyle/>
            <a:p>
              <a:pPr eaLnBrk="0" hangingPunct="0"/>
              <a:r>
                <a:rPr lang="en-GB" sz="1600">
                  <a:ea typeface="ＭＳ Ｐゴシック" pitchFamily="34" charset="-128"/>
                </a:rPr>
                <a:t>time</a:t>
              </a:r>
            </a:p>
          </p:txBody>
        </p:sp>
        <p:sp>
          <p:nvSpPr>
            <p:cNvPr id="16" name="Line 7">
              <a:extLst>
                <a:ext uri="{FF2B5EF4-FFF2-40B4-BE49-F238E27FC236}">
                  <a16:creationId xmlns:a16="http://schemas.microsoft.com/office/drawing/2014/main" id="{E672C562-749B-4710-9C85-A60A62BF288A}"/>
                </a:ext>
              </a:extLst>
            </p:cNvPr>
            <p:cNvSpPr>
              <a:spLocks noChangeShapeType="1"/>
            </p:cNvSpPr>
            <p:nvPr/>
          </p:nvSpPr>
          <p:spPr bwMode="auto">
            <a:xfrm>
              <a:off x="971550" y="4221163"/>
              <a:ext cx="0" cy="2016125"/>
            </a:xfrm>
            <a:prstGeom prst="line">
              <a:avLst/>
            </a:prstGeom>
            <a:noFill/>
            <a:ln w="9525">
              <a:solidFill>
                <a:schemeClr val="tx1"/>
              </a:solidFill>
              <a:round/>
              <a:headEnd/>
              <a:tailEnd/>
            </a:ln>
            <a:effectLst/>
          </p:spPr>
          <p:txBody>
            <a:bodyPr/>
            <a:lstStyle/>
            <a:p>
              <a:endParaRPr lang="en-GB"/>
            </a:p>
          </p:txBody>
        </p:sp>
        <p:sp>
          <p:nvSpPr>
            <p:cNvPr id="17" name="Line 8">
              <a:extLst>
                <a:ext uri="{FF2B5EF4-FFF2-40B4-BE49-F238E27FC236}">
                  <a16:creationId xmlns:a16="http://schemas.microsoft.com/office/drawing/2014/main" id="{E686A4EA-20B6-48E1-BD26-37DF0E170316}"/>
                </a:ext>
              </a:extLst>
            </p:cNvPr>
            <p:cNvSpPr>
              <a:spLocks noChangeShapeType="1"/>
            </p:cNvSpPr>
            <p:nvPr/>
          </p:nvSpPr>
          <p:spPr bwMode="auto">
            <a:xfrm>
              <a:off x="971550" y="5373688"/>
              <a:ext cx="7056438" cy="0"/>
            </a:xfrm>
            <a:prstGeom prst="line">
              <a:avLst/>
            </a:prstGeom>
            <a:noFill/>
            <a:ln w="9525">
              <a:solidFill>
                <a:schemeClr val="tx1"/>
              </a:solidFill>
              <a:round/>
              <a:headEnd/>
              <a:tailEnd/>
            </a:ln>
            <a:effectLst/>
          </p:spPr>
          <p:txBody>
            <a:bodyPr/>
            <a:lstStyle/>
            <a:p>
              <a:endParaRPr lang="en-GB"/>
            </a:p>
          </p:txBody>
        </p:sp>
        <p:sp>
          <p:nvSpPr>
            <p:cNvPr id="18" name="Text Box 9">
              <a:extLst>
                <a:ext uri="{FF2B5EF4-FFF2-40B4-BE49-F238E27FC236}">
                  <a16:creationId xmlns:a16="http://schemas.microsoft.com/office/drawing/2014/main" id="{338AE649-4705-421D-9711-BE0509F59382}"/>
                </a:ext>
              </a:extLst>
            </p:cNvPr>
            <p:cNvSpPr txBox="1">
              <a:spLocks noChangeArrowheads="1"/>
            </p:cNvSpPr>
            <p:nvPr/>
          </p:nvSpPr>
          <p:spPr bwMode="auto">
            <a:xfrm>
              <a:off x="674688" y="4460875"/>
              <a:ext cx="296862" cy="336550"/>
            </a:xfrm>
            <a:prstGeom prst="rect">
              <a:avLst/>
            </a:prstGeom>
            <a:noFill/>
            <a:ln w="9525" algn="ctr">
              <a:noFill/>
              <a:miter lim="800000"/>
              <a:headEnd/>
              <a:tailEnd/>
            </a:ln>
            <a:effectLst/>
          </p:spPr>
          <p:txBody>
            <a:bodyPr wrap="none">
              <a:spAutoFit/>
            </a:bodyPr>
            <a:lstStyle/>
            <a:p>
              <a:pPr eaLnBrk="0" hangingPunct="0"/>
              <a:r>
                <a:rPr lang="en-GB" sz="1600">
                  <a:ea typeface="ＭＳ Ｐゴシック" pitchFamily="34" charset="-128"/>
                </a:rPr>
                <a:t>1</a:t>
              </a:r>
            </a:p>
          </p:txBody>
        </p:sp>
        <p:sp>
          <p:nvSpPr>
            <p:cNvPr id="19" name="Text Box 10">
              <a:extLst>
                <a:ext uri="{FF2B5EF4-FFF2-40B4-BE49-F238E27FC236}">
                  <a16:creationId xmlns:a16="http://schemas.microsoft.com/office/drawing/2014/main" id="{D2E315EC-1C23-4850-B20F-A0FA99DEA484}"/>
                </a:ext>
              </a:extLst>
            </p:cNvPr>
            <p:cNvSpPr txBox="1">
              <a:spLocks noChangeArrowheads="1"/>
            </p:cNvSpPr>
            <p:nvPr/>
          </p:nvSpPr>
          <p:spPr bwMode="auto">
            <a:xfrm>
              <a:off x="674688" y="5253038"/>
              <a:ext cx="296862" cy="336550"/>
            </a:xfrm>
            <a:prstGeom prst="rect">
              <a:avLst/>
            </a:prstGeom>
            <a:noFill/>
            <a:ln w="9525" algn="ctr">
              <a:noFill/>
              <a:miter lim="800000"/>
              <a:headEnd/>
              <a:tailEnd/>
            </a:ln>
            <a:effectLst/>
          </p:spPr>
          <p:txBody>
            <a:bodyPr wrap="none">
              <a:spAutoFit/>
            </a:bodyPr>
            <a:lstStyle/>
            <a:p>
              <a:pPr eaLnBrk="0" hangingPunct="0"/>
              <a:r>
                <a:rPr lang="en-GB" sz="1600">
                  <a:ea typeface="ＭＳ Ｐゴシック" pitchFamily="34" charset="-128"/>
                </a:rPr>
                <a:t>0</a:t>
              </a:r>
            </a:p>
          </p:txBody>
        </p:sp>
      </p:grpSp>
    </p:spTree>
    <p:extLst>
      <p:ext uri="{BB962C8B-B14F-4D97-AF65-F5344CB8AC3E}">
        <p14:creationId xmlns:p14="http://schemas.microsoft.com/office/powerpoint/2010/main" val="2135049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4CA060-68A7-49A9-94BB-3B25D2C485A0}"/>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226AE51F-94B3-4308-9F90-965704E2F4A3}"/>
              </a:ext>
            </a:extLst>
          </p:cNvPr>
          <p:cNvSpPr txBox="1">
            <a:spLocks/>
          </p:cNvSpPr>
          <p:nvPr/>
        </p:nvSpPr>
        <p:spPr>
          <a:xfrm>
            <a:off x="133350" y="122634"/>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Line Codes - </a:t>
            </a:r>
            <a:r>
              <a:rPr lang="en-US" sz="4000" b="1" kern="0" dirty="0" err="1">
                <a:solidFill>
                  <a:srgbClr val="0070C0"/>
                </a:solidFill>
              </a:rPr>
              <a:t>Synchronisation</a:t>
            </a:r>
            <a:r>
              <a:rPr lang="en-US" sz="4000" b="1" kern="0" dirty="0">
                <a:solidFill>
                  <a:srgbClr val="0070C0"/>
                </a:solidFill>
              </a:rPr>
              <a:t>  </a:t>
            </a:r>
          </a:p>
        </p:txBody>
      </p:sp>
      <p:sp>
        <p:nvSpPr>
          <p:cNvPr id="7" name="TextBox 6">
            <a:extLst>
              <a:ext uri="{FF2B5EF4-FFF2-40B4-BE49-F238E27FC236}">
                <a16:creationId xmlns:a16="http://schemas.microsoft.com/office/drawing/2014/main" id="{1E576164-0AF2-4F1E-848B-EF7EACF16195}"/>
              </a:ext>
            </a:extLst>
          </p:cNvPr>
          <p:cNvSpPr txBox="1"/>
          <p:nvPr/>
        </p:nvSpPr>
        <p:spPr>
          <a:xfrm>
            <a:off x="346075" y="856357"/>
            <a:ext cx="11499850" cy="6001643"/>
          </a:xfrm>
          <a:prstGeom prst="rect">
            <a:avLst/>
          </a:prstGeom>
          <a:noFill/>
        </p:spPr>
        <p:txBody>
          <a:bodyPr wrap="square">
            <a:spAutoFit/>
          </a:bodyPr>
          <a:lstStyle/>
          <a:p>
            <a:r>
              <a:rPr lang="en-GB" sz="2400" dirty="0"/>
              <a:t>- Can deal with synchronisation problem by:</a:t>
            </a:r>
          </a:p>
          <a:p>
            <a:pPr marL="342900" indent="-342900">
              <a:buClr>
                <a:srgbClr val="0070C0"/>
              </a:buClr>
              <a:buFont typeface="Arial" panose="020B0604020202020204" pitchFamily="34" charset="0"/>
              <a:buChar char="•"/>
            </a:pPr>
            <a:r>
              <a:rPr lang="en-GB" sz="2400" dirty="0"/>
              <a:t>Use a separate clock wire. This is only feasible over very short distances</a:t>
            </a:r>
          </a:p>
          <a:p>
            <a:pPr marL="342900" indent="-342900">
              <a:buClr>
                <a:srgbClr val="0070C0"/>
              </a:buClr>
              <a:buFont typeface="Arial" panose="020B0604020202020204" pitchFamily="34" charset="0"/>
              <a:buChar char="•"/>
            </a:pPr>
            <a:endParaRPr lang="en-GB" sz="2400" dirty="0"/>
          </a:p>
          <a:p>
            <a:pPr marL="342900" indent="-342900">
              <a:buClr>
                <a:srgbClr val="0070C0"/>
              </a:buClr>
              <a:buFont typeface="Arial" panose="020B0604020202020204" pitchFamily="34" charset="0"/>
              <a:buChar char="•"/>
            </a:pPr>
            <a:endParaRPr lang="en-GB" sz="2400" dirty="0"/>
          </a:p>
          <a:p>
            <a:pPr marL="342900" indent="-342900">
              <a:buClr>
                <a:srgbClr val="0070C0"/>
              </a:buClr>
              <a:buFont typeface="Arial" panose="020B0604020202020204" pitchFamily="34" charset="0"/>
              <a:buChar char="•"/>
            </a:pPr>
            <a:endParaRPr lang="en-GB" sz="2400" dirty="0"/>
          </a:p>
          <a:p>
            <a:pPr marL="342900" indent="-342900">
              <a:buClr>
                <a:srgbClr val="0070C0"/>
              </a:buClr>
              <a:buFont typeface="Arial" panose="020B0604020202020204" pitchFamily="34" charset="0"/>
              <a:buChar char="•"/>
            </a:pPr>
            <a:endParaRPr lang="en-GB" sz="2400" dirty="0"/>
          </a:p>
          <a:p>
            <a:pPr marL="342900" indent="-342900">
              <a:buClr>
                <a:srgbClr val="0070C0"/>
              </a:buClr>
              <a:buFont typeface="Arial" panose="020B0604020202020204" pitchFamily="34" charset="0"/>
              <a:buChar char="•"/>
            </a:pPr>
            <a:endParaRPr lang="en-GB" sz="2400" dirty="0"/>
          </a:p>
          <a:p>
            <a:pPr marL="342900" indent="-342900">
              <a:buClr>
                <a:srgbClr val="0070C0"/>
              </a:buClr>
              <a:buFont typeface="Arial" panose="020B0604020202020204" pitchFamily="34" charset="0"/>
              <a:buChar char="•"/>
            </a:pPr>
            <a:endParaRPr lang="en-GB" sz="2400" dirty="0"/>
          </a:p>
          <a:p>
            <a:pPr marL="342900" indent="-342900">
              <a:buClr>
                <a:srgbClr val="0070C0"/>
              </a:buClr>
              <a:buFont typeface="Arial" panose="020B0604020202020204" pitchFamily="34" charset="0"/>
              <a:buChar char="•"/>
            </a:pPr>
            <a:r>
              <a:rPr lang="en-GB" sz="2400" dirty="0"/>
              <a:t>Embed the clock signal into the bit stream. Data is encoded in such a way that there is always a signal transition present for every bit of data. A clock extraction circuit at the receiver uses these transitions to regenerate the clock signal (</a:t>
            </a:r>
            <a:r>
              <a:rPr lang="en-GB" sz="2400" b="1" dirty="0"/>
              <a:t>RZ/Manchester</a:t>
            </a:r>
            <a:r>
              <a:rPr lang="en-GB" sz="2400" dirty="0"/>
              <a:t>)</a:t>
            </a:r>
          </a:p>
          <a:p>
            <a:pPr marL="342900" indent="-342900">
              <a:buClr>
                <a:srgbClr val="0070C0"/>
              </a:buClr>
              <a:buFont typeface="Arial" panose="020B0604020202020204" pitchFamily="34" charset="0"/>
              <a:buChar char="•"/>
            </a:pPr>
            <a:r>
              <a:rPr lang="en-GB" sz="2400" dirty="0"/>
              <a:t>Use the bit stream to synchronise the receiver clock occasionally. This requires the guaranteed occasional presence of signal transitions (</a:t>
            </a:r>
            <a:r>
              <a:rPr lang="en-GB" sz="2400" b="1" dirty="0"/>
              <a:t>NRZI</a:t>
            </a:r>
            <a:r>
              <a:rPr lang="en-GB" sz="2400" dirty="0"/>
              <a:t>)</a:t>
            </a:r>
          </a:p>
          <a:p>
            <a:r>
              <a:rPr lang="en-GB" sz="2400" dirty="0"/>
              <a:t>- We will look at </a:t>
            </a:r>
          </a:p>
          <a:p>
            <a:pPr marL="800100" lvl="1" indent="-342900">
              <a:buClr>
                <a:srgbClr val="0070C0"/>
              </a:buClr>
              <a:buFont typeface="Arial" panose="020B0604020202020204" pitchFamily="34" charset="0"/>
              <a:buChar char="•"/>
            </a:pPr>
            <a:r>
              <a:rPr lang="en-GB" sz="2400" dirty="0"/>
              <a:t>Manchester Encoding and NRZI</a:t>
            </a:r>
          </a:p>
          <a:p>
            <a:endParaRPr lang="en-GB" sz="2400" dirty="0"/>
          </a:p>
        </p:txBody>
      </p:sp>
      <p:grpSp>
        <p:nvGrpSpPr>
          <p:cNvPr id="12" name="Group 11">
            <a:extLst>
              <a:ext uri="{FF2B5EF4-FFF2-40B4-BE49-F238E27FC236}">
                <a16:creationId xmlns:a16="http://schemas.microsoft.com/office/drawing/2014/main" id="{B431EE87-ECE1-4794-9537-2DD56FDA7DA9}"/>
              </a:ext>
            </a:extLst>
          </p:cNvPr>
          <p:cNvGrpSpPr/>
          <p:nvPr/>
        </p:nvGrpSpPr>
        <p:grpSpPr>
          <a:xfrm>
            <a:off x="1087395" y="1872048"/>
            <a:ext cx="8538518" cy="1556952"/>
            <a:chOff x="2873406" y="2063578"/>
            <a:chExt cx="5854583" cy="1272748"/>
          </a:xfrm>
        </p:grpSpPr>
        <p:grpSp>
          <p:nvGrpSpPr>
            <p:cNvPr id="2" name="Group 1">
              <a:extLst>
                <a:ext uri="{FF2B5EF4-FFF2-40B4-BE49-F238E27FC236}">
                  <a16:creationId xmlns:a16="http://schemas.microsoft.com/office/drawing/2014/main" id="{FFE80A21-908E-45D7-9A91-4D4210164109}"/>
                </a:ext>
              </a:extLst>
            </p:cNvPr>
            <p:cNvGrpSpPr/>
            <p:nvPr/>
          </p:nvGrpSpPr>
          <p:grpSpPr>
            <a:xfrm>
              <a:off x="4707923" y="2063578"/>
              <a:ext cx="4020066" cy="1272748"/>
              <a:chOff x="6709717" y="1989437"/>
              <a:chExt cx="4020066" cy="1272748"/>
            </a:xfrm>
          </p:grpSpPr>
          <p:pic>
            <p:nvPicPr>
              <p:cNvPr id="8" name="Picture Placeholder 6" descr="Figure 2-14. Line codes: (a) Bits, (b) NRZ, (c) NRZI, (d) Manchester, (e) Bipolar&#10;or AMI.">
                <a:extLst>
                  <a:ext uri="{FF2B5EF4-FFF2-40B4-BE49-F238E27FC236}">
                    <a16:creationId xmlns:a16="http://schemas.microsoft.com/office/drawing/2014/main" id="{9836CB72-7181-4883-9433-B271C25BB40F}"/>
                  </a:ext>
                </a:extLst>
              </p:cNvPr>
              <p:cNvPicPr>
                <a:picLocks noChangeAspect="1"/>
              </p:cNvPicPr>
              <p:nvPr/>
            </p:nvPicPr>
            <p:blipFill rotWithShape="1">
              <a:blip r:embed="rId3">
                <a:extLst>
                  <a:ext uri="{28A0092B-C50C-407E-A947-70E740481C1C}">
                    <a14:useLocalDpi xmlns:a14="http://schemas.microsoft.com/office/drawing/2010/main" val="0"/>
                  </a:ext>
                </a:extLst>
              </a:blip>
              <a:srcRect l="40049" t="9248" b="71603"/>
              <a:stretch/>
            </p:blipFill>
            <p:spPr>
              <a:xfrm>
                <a:off x="6709718" y="1989437"/>
                <a:ext cx="4020065" cy="716693"/>
              </a:xfrm>
              <a:prstGeom prst="rect">
                <a:avLst/>
              </a:prstGeom>
            </p:spPr>
          </p:pic>
          <p:pic>
            <p:nvPicPr>
              <p:cNvPr id="10" name="Picture Placeholder 6" descr="Figure 2-14. Line codes: (a) Bits, (b) NRZ, (c) NRZI, (d) Manchester, (e) Bipolar&#10;or AMI.">
                <a:extLst>
                  <a:ext uri="{FF2B5EF4-FFF2-40B4-BE49-F238E27FC236}">
                    <a16:creationId xmlns:a16="http://schemas.microsoft.com/office/drawing/2014/main" id="{F63C446C-5B06-4199-915D-5352E70ED2DE}"/>
                  </a:ext>
                </a:extLst>
              </p:cNvPr>
              <p:cNvPicPr>
                <a:picLocks noChangeAspect="1"/>
              </p:cNvPicPr>
              <p:nvPr/>
            </p:nvPicPr>
            <p:blipFill rotWithShape="1">
              <a:blip r:embed="rId3">
                <a:extLst>
                  <a:ext uri="{28A0092B-C50C-407E-A947-70E740481C1C}">
                    <a14:useLocalDpi xmlns:a14="http://schemas.microsoft.com/office/drawing/2010/main" val="0"/>
                  </a:ext>
                </a:extLst>
              </a:blip>
              <a:srcRect l="40049" t="65044" b="20099"/>
              <a:stretch/>
            </p:blipFill>
            <p:spPr>
              <a:xfrm>
                <a:off x="6709717" y="2706130"/>
                <a:ext cx="4020066" cy="556055"/>
              </a:xfrm>
              <a:prstGeom prst="rect">
                <a:avLst/>
              </a:prstGeom>
            </p:spPr>
          </p:pic>
        </p:grpSp>
        <p:sp>
          <p:nvSpPr>
            <p:cNvPr id="3" name="TextBox 2">
              <a:extLst>
                <a:ext uri="{FF2B5EF4-FFF2-40B4-BE49-F238E27FC236}">
                  <a16:creationId xmlns:a16="http://schemas.microsoft.com/office/drawing/2014/main" id="{99C267AE-97E4-46BE-A360-378ACB65735E}"/>
                </a:ext>
              </a:extLst>
            </p:cNvPr>
            <p:cNvSpPr txBox="1"/>
            <p:nvPr/>
          </p:nvSpPr>
          <p:spPr>
            <a:xfrm>
              <a:off x="2922834" y="2881422"/>
              <a:ext cx="713657" cy="400110"/>
            </a:xfrm>
            <a:prstGeom prst="rect">
              <a:avLst/>
            </a:prstGeom>
            <a:noFill/>
          </p:spPr>
          <p:txBody>
            <a:bodyPr wrap="none" rtlCol="0">
              <a:spAutoFit/>
            </a:bodyPr>
            <a:lstStyle/>
            <a:p>
              <a:r>
                <a:rPr lang="en-GB" sz="2000" dirty="0"/>
                <a:t>clock</a:t>
              </a:r>
            </a:p>
          </p:txBody>
        </p:sp>
        <p:sp>
          <p:nvSpPr>
            <p:cNvPr id="11" name="TextBox 10">
              <a:extLst>
                <a:ext uri="{FF2B5EF4-FFF2-40B4-BE49-F238E27FC236}">
                  <a16:creationId xmlns:a16="http://schemas.microsoft.com/office/drawing/2014/main" id="{B0EF87B6-C146-465D-809A-E09DFF1B43AF}"/>
                </a:ext>
              </a:extLst>
            </p:cNvPr>
            <p:cNvSpPr txBox="1"/>
            <p:nvPr/>
          </p:nvSpPr>
          <p:spPr>
            <a:xfrm>
              <a:off x="2873406" y="2221869"/>
              <a:ext cx="1342932" cy="400110"/>
            </a:xfrm>
            <a:prstGeom prst="rect">
              <a:avLst/>
            </a:prstGeom>
            <a:noFill/>
          </p:spPr>
          <p:txBody>
            <a:bodyPr wrap="none" rtlCol="0">
              <a:spAutoFit/>
            </a:bodyPr>
            <a:lstStyle/>
            <a:p>
              <a:r>
                <a:rPr lang="en-GB" sz="2000" dirty="0"/>
                <a:t>Data Signal</a:t>
              </a:r>
            </a:p>
          </p:txBody>
        </p:sp>
      </p:grpSp>
    </p:spTree>
    <p:extLst>
      <p:ext uri="{BB962C8B-B14F-4D97-AF65-F5344CB8AC3E}">
        <p14:creationId xmlns:p14="http://schemas.microsoft.com/office/powerpoint/2010/main" val="2865591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6A7C74D-457C-47E2-AE56-B86C60925AB5}"/>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EE6F7438-0C23-4F77-BCC9-447E842E1738}"/>
              </a:ext>
            </a:extLst>
          </p:cNvPr>
          <p:cNvSpPr txBox="1">
            <a:spLocks/>
          </p:cNvSpPr>
          <p:nvPr/>
        </p:nvSpPr>
        <p:spPr>
          <a:xfrm>
            <a:off x="133350" y="30571"/>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Line Codes – Manchester Encoding  </a:t>
            </a:r>
          </a:p>
        </p:txBody>
      </p:sp>
      <p:sp>
        <p:nvSpPr>
          <p:cNvPr id="7" name="TextBox 6">
            <a:extLst>
              <a:ext uri="{FF2B5EF4-FFF2-40B4-BE49-F238E27FC236}">
                <a16:creationId xmlns:a16="http://schemas.microsoft.com/office/drawing/2014/main" id="{8AD7AE95-002D-416F-8315-F5F97B8ABA6D}"/>
              </a:ext>
            </a:extLst>
          </p:cNvPr>
          <p:cNvSpPr txBox="1"/>
          <p:nvPr/>
        </p:nvSpPr>
        <p:spPr>
          <a:xfrm>
            <a:off x="273110" y="958168"/>
            <a:ext cx="11892915" cy="2973122"/>
          </a:xfrm>
          <a:prstGeom prst="rect">
            <a:avLst/>
          </a:prstGeom>
          <a:noFill/>
        </p:spPr>
        <p:txBody>
          <a:bodyPr wrap="square">
            <a:spAutoFit/>
          </a:bodyPr>
          <a:lstStyle/>
          <a:p>
            <a:pPr fontAlgn="base">
              <a:lnSpc>
                <a:spcPct val="100000"/>
              </a:lnSpc>
              <a:spcBef>
                <a:spcPct val="20000"/>
              </a:spcBef>
              <a:spcAft>
                <a:spcPct val="0"/>
              </a:spcAft>
              <a:buClr>
                <a:schemeClr val="accent2"/>
              </a:buClr>
              <a:defRPr/>
            </a:pPr>
            <a:r>
              <a:rPr lang="en-GB" sz="2400" kern="0" dirty="0">
                <a:cs typeface="Times New Roman" panose="02020603050405020304" pitchFamily="18" charset="0"/>
              </a:rPr>
              <a:t>- The </a:t>
            </a:r>
            <a:r>
              <a:rPr lang="en-GB" sz="2400" b="1" kern="0" dirty="0">
                <a:cs typeface="Times New Roman" panose="02020603050405020304" pitchFamily="18" charset="0"/>
              </a:rPr>
              <a:t>direction of change </a:t>
            </a:r>
            <a:r>
              <a:rPr lang="en-GB" sz="2400" kern="0" dirty="0">
                <a:cs typeface="Times New Roman" panose="02020603050405020304" pitchFamily="18" charset="0"/>
              </a:rPr>
              <a:t>indicates polarity (0/1). The </a:t>
            </a:r>
            <a:r>
              <a:rPr lang="en-GB" sz="2400" b="1" kern="0" dirty="0">
                <a:cs typeface="Times New Roman" panose="02020603050405020304" pitchFamily="18" charset="0"/>
              </a:rPr>
              <a:t>G.E. Thomas </a:t>
            </a:r>
            <a:r>
              <a:rPr lang="en-GB" sz="2400" kern="0" dirty="0">
                <a:cs typeface="Times New Roman" panose="02020603050405020304" pitchFamily="18" charset="0"/>
              </a:rPr>
              <a:t>convention of Manchester encoding states that:</a:t>
            </a:r>
          </a:p>
          <a:p>
            <a:pPr marL="800100" lvl="1" indent="-342900" fontAlgn="base">
              <a:spcBef>
                <a:spcPct val="20000"/>
              </a:spcBef>
              <a:spcAft>
                <a:spcPct val="0"/>
              </a:spcAft>
              <a:buClr>
                <a:srgbClr val="0070C0"/>
              </a:buClr>
              <a:buFont typeface="Arial" panose="020B0604020202020204" pitchFamily="34" charset="0"/>
              <a:buChar char="•"/>
              <a:defRPr/>
            </a:pPr>
            <a:r>
              <a:rPr lang="en-GB" sz="2400" kern="0" dirty="0">
                <a:cs typeface="Times New Roman" panose="02020603050405020304" pitchFamily="18" charset="0"/>
              </a:rPr>
              <a:t>High-to-low transition (</a:t>
            </a:r>
            <a:r>
              <a:rPr lang="en-GB" sz="2400" b="1" kern="0" dirty="0">
                <a:cs typeface="Times New Roman" panose="02020603050405020304" pitchFamily="18" charset="0"/>
              </a:rPr>
              <a:t>Negative edge</a:t>
            </a:r>
            <a:r>
              <a:rPr lang="en-GB" sz="2400" kern="0" dirty="0">
                <a:cs typeface="Times New Roman" panose="02020603050405020304" pitchFamily="18" charset="0"/>
              </a:rPr>
              <a:t>) in the middle of the bit is logical </a:t>
            </a:r>
            <a:r>
              <a:rPr lang="en-GB" sz="2400" b="1" kern="0" dirty="0">
                <a:cs typeface="Times New Roman" panose="02020603050405020304" pitchFamily="18" charset="0"/>
              </a:rPr>
              <a:t>1</a:t>
            </a:r>
          </a:p>
          <a:p>
            <a:pPr marL="800100" lvl="1" indent="-342900" fontAlgn="base">
              <a:spcBef>
                <a:spcPct val="20000"/>
              </a:spcBef>
              <a:spcAft>
                <a:spcPct val="0"/>
              </a:spcAft>
              <a:buClr>
                <a:srgbClr val="0070C0"/>
              </a:buClr>
              <a:buFont typeface="Arial" panose="020B0604020202020204" pitchFamily="34" charset="0"/>
              <a:buChar char="•"/>
              <a:defRPr/>
            </a:pPr>
            <a:r>
              <a:rPr lang="en-GB" sz="2400" kern="0" dirty="0">
                <a:cs typeface="Times New Roman" panose="02020603050405020304" pitchFamily="18" charset="0"/>
              </a:rPr>
              <a:t>Low-to-high transition (</a:t>
            </a:r>
            <a:r>
              <a:rPr lang="en-GB" sz="2400" b="1" kern="0" dirty="0">
                <a:cs typeface="Times New Roman" panose="02020603050405020304" pitchFamily="18" charset="0"/>
              </a:rPr>
              <a:t>Positive</a:t>
            </a:r>
            <a:r>
              <a:rPr lang="en-GB" sz="2400" kern="0" dirty="0">
                <a:cs typeface="Times New Roman" panose="02020603050405020304" pitchFamily="18" charset="0"/>
              </a:rPr>
              <a:t> </a:t>
            </a:r>
            <a:r>
              <a:rPr lang="en-GB" sz="2400" b="1" kern="0" dirty="0">
                <a:cs typeface="Times New Roman" panose="02020603050405020304" pitchFamily="18" charset="0"/>
              </a:rPr>
              <a:t>edge</a:t>
            </a:r>
            <a:r>
              <a:rPr lang="en-GB" sz="2400" kern="0" dirty="0">
                <a:cs typeface="Times New Roman" panose="02020603050405020304" pitchFamily="18" charset="0"/>
              </a:rPr>
              <a:t>) in the middle of the bit is logical </a:t>
            </a:r>
            <a:r>
              <a:rPr lang="en-GB" sz="2400" b="1" kern="0" dirty="0">
                <a:cs typeface="Times New Roman" panose="02020603050405020304" pitchFamily="18" charset="0"/>
              </a:rPr>
              <a:t>0</a:t>
            </a:r>
          </a:p>
          <a:p>
            <a:pPr fontAlgn="base">
              <a:spcBef>
                <a:spcPct val="20000"/>
              </a:spcBef>
              <a:spcAft>
                <a:spcPct val="0"/>
              </a:spcAft>
              <a:buClr>
                <a:schemeClr val="accent2"/>
              </a:buClr>
              <a:defRPr/>
            </a:pPr>
            <a:r>
              <a:rPr lang="en-GB" sz="2400" kern="0" dirty="0">
                <a:cs typeface="Times New Roman" panose="02020603050405020304" pitchFamily="18" charset="0"/>
              </a:rPr>
              <a:t>- Sometimes shown inverted by text books (IEEE convention) </a:t>
            </a:r>
          </a:p>
          <a:p>
            <a:pPr fontAlgn="base">
              <a:lnSpc>
                <a:spcPct val="100000"/>
              </a:lnSpc>
              <a:spcBef>
                <a:spcPct val="20000"/>
              </a:spcBef>
              <a:spcAft>
                <a:spcPct val="0"/>
              </a:spcAft>
              <a:buClr>
                <a:schemeClr val="accent2"/>
              </a:buClr>
              <a:defRPr/>
            </a:pPr>
            <a:endParaRPr lang="en-GB" sz="2400" kern="0" dirty="0">
              <a:cs typeface="Times New Roman" panose="02020603050405020304" pitchFamily="18" charset="0"/>
            </a:endParaRPr>
          </a:p>
          <a:p>
            <a:endParaRPr lang="en-GB" sz="2400" dirty="0">
              <a:cs typeface="Times New Roman" panose="02020603050405020304" pitchFamily="18" charset="0"/>
            </a:endParaRPr>
          </a:p>
        </p:txBody>
      </p:sp>
      <p:sp>
        <p:nvSpPr>
          <p:cNvPr id="8" name="Line 4">
            <a:extLst>
              <a:ext uri="{FF2B5EF4-FFF2-40B4-BE49-F238E27FC236}">
                <a16:creationId xmlns:a16="http://schemas.microsoft.com/office/drawing/2014/main" id="{91F0AC5F-2167-47E3-84C2-B650877E83B4}"/>
              </a:ext>
            </a:extLst>
          </p:cNvPr>
          <p:cNvSpPr>
            <a:spLocks noChangeShapeType="1"/>
          </p:cNvSpPr>
          <p:nvPr/>
        </p:nvSpPr>
        <p:spPr bwMode="auto">
          <a:xfrm>
            <a:off x="4766831" y="3429000"/>
            <a:ext cx="1588" cy="2880000"/>
          </a:xfrm>
          <a:prstGeom prst="line">
            <a:avLst/>
          </a:prstGeom>
          <a:noFill/>
          <a:ln w="17463">
            <a:solidFill>
              <a:srgbClr val="000000"/>
            </a:solidFill>
            <a:round/>
            <a:headEnd/>
            <a:tailEnd/>
          </a:ln>
        </p:spPr>
        <p:txBody>
          <a:bodyPr/>
          <a:lstStyle/>
          <a:p>
            <a:endParaRPr lang="en-GB" dirty="0"/>
          </a:p>
        </p:txBody>
      </p:sp>
      <p:sp>
        <p:nvSpPr>
          <p:cNvPr id="9" name="Line 5">
            <a:extLst>
              <a:ext uri="{FF2B5EF4-FFF2-40B4-BE49-F238E27FC236}">
                <a16:creationId xmlns:a16="http://schemas.microsoft.com/office/drawing/2014/main" id="{E39A0752-B62A-45B6-BCD9-6C24B39681CA}"/>
              </a:ext>
            </a:extLst>
          </p:cNvPr>
          <p:cNvSpPr>
            <a:spLocks noChangeShapeType="1"/>
          </p:cNvSpPr>
          <p:nvPr/>
        </p:nvSpPr>
        <p:spPr bwMode="auto">
          <a:xfrm>
            <a:off x="5933644" y="3429000"/>
            <a:ext cx="1587" cy="2880000"/>
          </a:xfrm>
          <a:prstGeom prst="line">
            <a:avLst/>
          </a:prstGeom>
          <a:noFill/>
          <a:ln w="17463">
            <a:solidFill>
              <a:srgbClr val="000000"/>
            </a:solidFill>
            <a:round/>
            <a:headEnd/>
            <a:tailEnd/>
          </a:ln>
        </p:spPr>
        <p:txBody>
          <a:bodyPr/>
          <a:lstStyle/>
          <a:p>
            <a:endParaRPr lang="en-GB"/>
          </a:p>
        </p:txBody>
      </p:sp>
      <p:sp>
        <p:nvSpPr>
          <p:cNvPr id="10" name="Line 6">
            <a:extLst>
              <a:ext uri="{FF2B5EF4-FFF2-40B4-BE49-F238E27FC236}">
                <a16:creationId xmlns:a16="http://schemas.microsoft.com/office/drawing/2014/main" id="{DE1379E4-9DC9-4483-8741-8810D73938A5}"/>
              </a:ext>
            </a:extLst>
          </p:cNvPr>
          <p:cNvSpPr>
            <a:spLocks noChangeShapeType="1"/>
          </p:cNvSpPr>
          <p:nvPr/>
        </p:nvSpPr>
        <p:spPr bwMode="auto">
          <a:xfrm>
            <a:off x="7102044" y="3429000"/>
            <a:ext cx="1587" cy="2880000"/>
          </a:xfrm>
          <a:prstGeom prst="line">
            <a:avLst/>
          </a:prstGeom>
          <a:noFill/>
          <a:ln w="17463">
            <a:solidFill>
              <a:srgbClr val="000000"/>
            </a:solidFill>
            <a:round/>
            <a:headEnd/>
            <a:tailEnd/>
          </a:ln>
        </p:spPr>
        <p:txBody>
          <a:bodyPr/>
          <a:lstStyle/>
          <a:p>
            <a:endParaRPr lang="en-GB"/>
          </a:p>
        </p:txBody>
      </p:sp>
      <p:sp>
        <p:nvSpPr>
          <p:cNvPr id="11" name="Line 7">
            <a:extLst>
              <a:ext uri="{FF2B5EF4-FFF2-40B4-BE49-F238E27FC236}">
                <a16:creationId xmlns:a16="http://schemas.microsoft.com/office/drawing/2014/main" id="{F6B0C956-3F15-49F9-954B-8CBE341EDCD3}"/>
              </a:ext>
            </a:extLst>
          </p:cNvPr>
          <p:cNvSpPr>
            <a:spLocks noChangeShapeType="1"/>
          </p:cNvSpPr>
          <p:nvPr/>
        </p:nvSpPr>
        <p:spPr bwMode="auto">
          <a:xfrm>
            <a:off x="8270444" y="3429000"/>
            <a:ext cx="0" cy="2880000"/>
          </a:xfrm>
          <a:prstGeom prst="line">
            <a:avLst/>
          </a:prstGeom>
          <a:noFill/>
          <a:ln w="17463">
            <a:solidFill>
              <a:srgbClr val="000000"/>
            </a:solidFill>
            <a:round/>
            <a:headEnd/>
            <a:tailEnd/>
          </a:ln>
        </p:spPr>
        <p:txBody>
          <a:bodyPr/>
          <a:lstStyle/>
          <a:p>
            <a:endParaRPr lang="en-GB"/>
          </a:p>
        </p:txBody>
      </p:sp>
      <p:sp>
        <p:nvSpPr>
          <p:cNvPr id="12" name="Line 8">
            <a:extLst>
              <a:ext uri="{FF2B5EF4-FFF2-40B4-BE49-F238E27FC236}">
                <a16:creationId xmlns:a16="http://schemas.microsoft.com/office/drawing/2014/main" id="{A8C9DEE3-3446-487B-9AA0-2D10B3B64FE3}"/>
              </a:ext>
            </a:extLst>
          </p:cNvPr>
          <p:cNvSpPr>
            <a:spLocks noChangeShapeType="1"/>
          </p:cNvSpPr>
          <p:nvPr/>
        </p:nvSpPr>
        <p:spPr bwMode="auto">
          <a:xfrm>
            <a:off x="9437256" y="3429000"/>
            <a:ext cx="1588" cy="2880000"/>
          </a:xfrm>
          <a:prstGeom prst="line">
            <a:avLst/>
          </a:prstGeom>
          <a:noFill/>
          <a:ln w="17463">
            <a:solidFill>
              <a:srgbClr val="000000"/>
            </a:solidFill>
            <a:round/>
            <a:headEnd/>
            <a:tailEnd/>
          </a:ln>
        </p:spPr>
        <p:txBody>
          <a:bodyPr/>
          <a:lstStyle/>
          <a:p>
            <a:endParaRPr lang="en-GB"/>
          </a:p>
        </p:txBody>
      </p:sp>
      <p:sp>
        <p:nvSpPr>
          <p:cNvPr id="13" name="Line 9">
            <a:extLst>
              <a:ext uri="{FF2B5EF4-FFF2-40B4-BE49-F238E27FC236}">
                <a16:creationId xmlns:a16="http://schemas.microsoft.com/office/drawing/2014/main" id="{DB9BC12C-F56B-4AD5-AF50-119825D8DD92}"/>
              </a:ext>
            </a:extLst>
          </p:cNvPr>
          <p:cNvSpPr>
            <a:spLocks noChangeShapeType="1"/>
          </p:cNvSpPr>
          <p:nvPr/>
        </p:nvSpPr>
        <p:spPr bwMode="auto">
          <a:xfrm>
            <a:off x="4766831" y="3456988"/>
            <a:ext cx="1166813" cy="1588"/>
          </a:xfrm>
          <a:prstGeom prst="line">
            <a:avLst/>
          </a:prstGeom>
          <a:noFill/>
          <a:ln w="17463">
            <a:solidFill>
              <a:srgbClr val="000000"/>
            </a:solidFill>
            <a:round/>
            <a:headEnd/>
            <a:tailEnd/>
          </a:ln>
        </p:spPr>
        <p:txBody>
          <a:bodyPr/>
          <a:lstStyle/>
          <a:p>
            <a:endParaRPr lang="en-GB"/>
          </a:p>
        </p:txBody>
      </p:sp>
      <p:sp>
        <p:nvSpPr>
          <p:cNvPr id="14" name="Line 10">
            <a:extLst>
              <a:ext uri="{FF2B5EF4-FFF2-40B4-BE49-F238E27FC236}">
                <a16:creationId xmlns:a16="http://schemas.microsoft.com/office/drawing/2014/main" id="{593A3A58-DB9F-4B0D-AF93-23A8144FFFEB}"/>
              </a:ext>
            </a:extLst>
          </p:cNvPr>
          <p:cNvSpPr>
            <a:spLocks noChangeShapeType="1"/>
          </p:cNvSpPr>
          <p:nvPr/>
        </p:nvSpPr>
        <p:spPr bwMode="auto">
          <a:xfrm>
            <a:off x="5933644" y="3949113"/>
            <a:ext cx="2336800" cy="1588"/>
          </a:xfrm>
          <a:prstGeom prst="line">
            <a:avLst/>
          </a:prstGeom>
          <a:noFill/>
          <a:ln w="17463">
            <a:solidFill>
              <a:srgbClr val="000000"/>
            </a:solidFill>
            <a:round/>
            <a:headEnd/>
            <a:tailEnd/>
          </a:ln>
        </p:spPr>
        <p:txBody>
          <a:bodyPr/>
          <a:lstStyle/>
          <a:p>
            <a:endParaRPr lang="en-GB"/>
          </a:p>
        </p:txBody>
      </p:sp>
      <p:sp>
        <p:nvSpPr>
          <p:cNvPr id="15" name="Line 11">
            <a:extLst>
              <a:ext uri="{FF2B5EF4-FFF2-40B4-BE49-F238E27FC236}">
                <a16:creationId xmlns:a16="http://schemas.microsoft.com/office/drawing/2014/main" id="{7A1704F1-CBAD-4331-B2EA-20EDFFAD018F}"/>
              </a:ext>
            </a:extLst>
          </p:cNvPr>
          <p:cNvSpPr>
            <a:spLocks noChangeShapeType="1"/>
          </p:cNvSpPr>
          <p:nvPr/>
        </p:nvSpPr>
        <p:spPr bwMode="auto">
          <a:xfrm>
            <a:off x="8270444" y="3456988"/>
            <a:ext cx="1166812" cy="1588"/>
          </a:xfrm>
          <a:prstGeom prst="line">
            <a:avLst/>
          </a:prstGeom>
          <a:noFill/>
          <a:ln w="17463">
            <a:solidFill>
              <a:srgbClr val="000000"/>
            </a:solidFill>
            <a:round/>
            <a:headEnd/>
            <a:tailEnd/>
          </a:ln>
        </p:spPr>
        <p:txBody>
          <a:bodyPr/>
          <a:lstStyle/>
          <a:p>
            <a:endParaRPr lang="en-GB"/>
          </a:p>
        </p:txBody>
      </p:sp>
      <p:sp>
        <p:nvSpPr>
          <p:cNvPr id="16" name="Rectangle 15">
            <a:extLst>
              <a:ext uri="{FF2B5EF4-FFF2-40B4-BE49-F238E27FC236}">
                <a16:creationId xmlns:a16="http://schemas.microsoft.com/office/drawing/2014/main" id="{3A44532A-CA2D-4C93-9822-0A0C3BBE1174}"/>
              </a:ext>
            </a:extLst>
          </p:cNvPr>
          <p:cNvSpPr>
            <a:spLocks noChangeArrowheads="1"/>
          </p:cNvSpPr>
          <p:nvPr/>
        </p:nvSpPr>
        <p:spPr bwMode="auto">
          <a:xfrm>
            <a:off x="3246006" y="3587750"/>
            <a:ext cx="342900" cy="365125"/>
          </a:xfrm>
          <a:prstGeom prst="rect">
            <a:avLst/>
          </a:prstGeom>
          <a:noFill/>
          <a:ln w="9525">
            <a:noFill/>
            <a:miter lim="800000"/>
            <a:headEnd/>
            <a:tailEnd/>
          </a:ln>
        </p:spPr>
        <p:txBody>
          <a:bodyPr wrap="square" lIns="0" tIns="0" rIns="0" bIns="0">
            <a:spAutoFit/>
          </a:bodyPr>
          <a:lstStyle/>
          <a:p>
            <a:pPr marL="342900" indent="-342900" algn="l">
              <a:spcBef>
                <a:spcPct val="20000"/>
              </a:spcBef>
              <a:buFontTx/>
              <a:buChar char="•"/>
            </a:pPr>
            <a:endParaRPr lang="en-GB" sz="2400">
              <a:latin typeface="Comic Sans MS" pitchFamily="66" charset="0"/>
            </a:endParaRPr>
          </a:p>
        </p:txBody>
      </p:sp>
      <p:sp>
        <p:nvSpPr>
          <p:cNvPr id="17" name="Rectangle 16">
            <a:extLst>
              <a:ext uri="{FF2B5EF4-FFF2-40B4-BE49-F238E27FC236}">
                <a16:creationId xmlns:a16="http://schemas.microsoft.com/office/drawing/2014/main" id="{E55C7A3F-40B4-4D00-A362-E7AB0D7674F6}"/>
              </a:ext>
            </a:extLst>
          </p:cNvPr>
          <p:cNvSpPr>
            <a:spLocks noChangeArrowheads="1"/>
          </p:cNvSpPr>
          <p:nvPr/>
        </p:nvSpPr>
        <p:spPr bwMode="auto">
          <a:xfrm>
            <a:off x="2263239" y="3500440"/>
            <a:ext cx="2102655" cy="369332"/>
          </a:xfrm>
          <a:prstGeom prst="rect">
            <a:avLst/>
          </a:prstGeom>
          <a:noFill/>
          <a:ln w="9525">
            <a:noFill/>
            <a:miter lim="800000"/>
            <a:headEnd/>
            <a:tailEnd/>
          </a:ln>
        </p:spPr>
        <p:txBody>
          <a:bodyPr wrap="square" lIns="0" tIns="0" rIns="0" bIns="0">
            <a:spAutoFit/>
          </a:bodyPr>
          <a:lstStyle/>
          <a:p>
            <a:pPr marL="342900" indent="-342900" algn="l">
              <a:spcBef>
                <a:spcPct val="20000"/>
              </a:spcBef>
            </a:pPr>
            <a:r>
              <a:rPr lang="en-GB" sz="2400" dirty="0">
                <a:latin typeface="Comic Sans MS" pitchFamily="66" charset="0"/>
              </a:rPr>
              <a:t>Bit stream</a:t>
            </a:r>
          </a:p>
        </p:txBody>
      </p:sp>
      <p:sp>
        <p:nvSpPr>
          <p:cNvPr id="18" name="Rectangle 17">
            <a:extLst>
              <a:ext uri="{FF2B5EF4-FFF2-40B4-BE49-F238E27FC236}">
                <a16:creationId xmlns:a16="http://schemas.microsoft.com/office/drawing/2014/main" id="{06740821-4B1C-4FC7-B846-6171BAA3EA6E}"/>
              </a:ext>
            </a:extLst>
          </p:cNvPr>
          <p:cNvSpPr>
            <a:spLocks noChangeArrowheads="1"/>
          </p:cNvSpPr>
          <p:nvPr/>
        </p:nvSpPr>
        <p:spPr bwMode="auto">
          <a:xfrm>
            <a:off x="5231969" y="3450638"/>
            <a:ext cx="137858" cy="369332"/>
          </a:xfrm>
          <a:prstGeom prst="rect">
            <a:avLst/>
          </a:prstGeom>
          <a:noFill/>
          <a:ln w="9525">
            <a:noFill/>
            <a:miter lim="800000"/>
            <a:headEnd/>
            <a:tailEnd/>
          </a:ln>
        </p:spPr>
        <p:txBody>
          <a:bodyPr wrap="square" lIns="0" tIns="0" rIns="0" bIns="0">
            <a:spAutoFit/>
          </a:bodyPr>
          <a:lstStyle/>
          <a:p>
            <a:pPr marL="342900" indent="-342900" algn="l">
              <a:spcBef>
                <a:spcPct val="20000"/>
              </a:spcBef>
            </a:pPr>
            <a:r>
              <a:rPr lang="en-GB" sz="2400" dirty="0">
                <a:latin typeface="Comic Sans MS" pitchFamily="66" charset="0"/>
              </a:rPr>
              <a:t>1</a:t>
            </a:r>
          </a:p>
        </p:txBody>
      </p:sp>
      <p:sp>
        <p:nvSpPr>
          <p:cNvPr id="19" name="Rectangle 18">
            <a:extLst>
              <a:ext uri="{FF2B5EF4-FFF2-40B4-BE49-F238E27FC236}">
                <a16:creationId xmlns:a16="http://schemas.microsoft.com/office/drawing/2014/main" id="{D0F740C2-CED9-4355-A1F9-7FDBE6FE0414}"/>
              </a:ext>
            </a:extLst>
          </p:cNvPr>
          <p:cNvSpPr>
            <a:spLocks noChangeArrowheads="1"/>
          </p:cNvSpPr>
          <p:nvPr/>
        </p:nvSpPr>
        <p:spPr bwMode="auto">
          <a:xfrm>
            <a:off x="6400369" y="3450638"/>
            <a:ext cx="187552" cy="369332"/>
          </a:xfrm>
          <a:prstGeom prst="rect">
            <a:avLst/>
          </a:prstGeom>
          <a:noFill/>
          <a:ln w="9525">
            <a:noFill/>
            <a:miter lim="800000"/>
            <a:headEnd/>
            <a:tailEnd/>
          </a:ln>
        </p:spPr>
        <p:txBody>
          <a:bodyPr wrap="square" lIns="0" tIns="0" rIns="0" bIns="0">
            <a:spAutoFit/>
          </a:bodyPr>
          <a:lstStyle/>
          <a:p>
            <a:pPr marL="342900" indent="-342900" algn="l">
              <a:spcBef>
                <a:spcPct val="20000"/>
              </a:spcBef>
            </a:pPr>
            <a:r>
              <a:rPr lang="en-GB" sz="2400" dirty="0">
                <a:latin typeface="Comic Sans MS" pitchFamily="66" charset="0"/>
              </a:rPr>
              <a:t>0</a:t>
            </a:r>
          </a:p>
        </p:txBody>
      </p:sp>
      <p:sp>
        <p:nvSpPr>
          <p:cNvPr id="20" name="Rectangle 19">
            <a:extLst>
              <a:ext uri="{FF2B5EF4-FFF2-40B4-BE49-F238E27FC236}">
                <a16:creationId xmlns:a16="http://schemas.microsoft.com/office/drawing/2014/main" id="{76392107-219B-4888-BEFC-1EAF8B12D27E}"/>
              </a:ext>
            </a:extLst>
          </p:cNvPr>
          <p:cNvSpPr>
            <a:spLocks noChangeArrowheads="1"/>
          </p:cNvSpPr>
          <p:nvPr/>
        </p:nvSpPr>
        <p:spPr bwMode="auto">
          <a:xfrm>
            <a:off x="7567181" y="3450638"/>
            <a:ext cx="187552" cy="369332"/>
          </a:xfrm>
          <a:prstGeom prst="rect">
            <a:avLst/>
          </a:prstGeom>
          <a:noFill/>
          <a:ln w="9525">
            <a:noFill/>
            <a:miter lim="800000"/>
            <a:headEnd/>
            <a:tailEnd/>
          </a:ln>
        </p:spPr>
        <p:txBody>
          <a:bodyPr wrap="square" lIns="0" tIns="0" rIns="0" bIns="0">
            <a:spAutoFit/>
          </a:bodyPr>
          <a:lstStyle/>
          <a:p>
            <a:pPr marL="342900" indent="-342900" algn="l">
              <a:spcBef>
                <a:spcPct val="20000"/>
              </a:spcBef>
            </a:pPr>
            <a:r>
              <a:rPr lang="en-GB" sz="2400" dirty="0">
                <a:latin typeface="Comic Sans MS" pitchFamily="66" charset="0"/>
              </a:rPr>
              <a:t>0</a:t>
            </a:r>
          </a:p>
        </p:txBody>
      </p:sp>
      <p:sp>
        <p:nvSpPr>
          <p:cNvPr id="21" name="Rectangle 20">
            <a:extLst>
              <a:ext uri="{FF2B5EF4-FFF2-40B4-BE49-F238E27FC236}">
                <a16:creationId xmlns:a16="http://schemas.microsoft.com/office/drawing/2014/main" id="{B0D7598B-B792-41E0-A4E0-1E1C55A2BAFE}"/>
              </a:ext>
            </a:extLst>
          </p:cNvPr>
          <p:cNvSpPr>
            <a:spLocks noChangeArrowheads="1"/>
          </p:cNvSpPr>
          <p:nvPr/>
        </p:nvSpPr>
        <p:spPr bwMode="auto">
          <a:xfrm>
            <a:off x="8853056" y="3450638"/>
            <a:ext cx="137858" cy="369332"/>
          </a:xfrm>
          <a:prstGeom prst="rect">
            <a:avLst/>
          </a:prstGeom>
          <a:noFill/>
          <a:ln w="9525">
            <a:noFill/>
            <a:miter lim="800000"/>
            <a:headEnd/>
            <a:tailEnd/>
          </a:ln>
        </p:spPr>
        <p:txBody>
          <a:bodyPr wrap="square" lIns="0" tIns="0" rIns="0" bIns="0">
            <a:spAutoFit/>
          </a:bodyPr>
          <a:lstStyle/>
          <a:p>
            <a:pPr marL="342900" indent="-342900" algn="l">
              <a:spcBef>
                <a:spcPct val="20000"/>
              </a:spcBef>
            </a:pPr>
            <a:r>
              <a:rPr lang="en-GB" sz="2400" dirty="0">
                <a:latin typeface="Comic Sans MS" pitchFamily="66" charset="0"/>
              </a:rPr>
              <a:t>1</a:t>
            </a:r>
          </a:p>
        </p:txBody>
      </p:sp>
      <p:grpSp>
        <p:nvGrpSpPr>
          <p:cNvPr id="22" name="Group 62">
            <a:extLst>
              <a:ext uri="{FF2B5EF4-FFF2-40B4-BE49-F238E27FC236}">
                <a16:creationId xmlns:a16="http://schemas.microsoft.com/office/drawing/2014/main" id="{B9FCD1BE-7A0B-4E26-9B1A-1AC7190A2F3D}"/>
              </a:ext>
            </a:extLst>
          </p:cNvPr>
          <p:cNvGrpSpPr>
            <a:grpSpLocks/>
          </p:cNvGrpSpPr>
          <p:nvPr/>
        </p:nvGrpSpPr>
        <p:grpSpPr bwMode="auto">
          <a:xfrm>
            <a:off x="4790818" y="5414921"/>
            <a:ext cx="4638676" cy="509588"/>
            <a:chOff x="1849" y="1550"/>
            <a:chExt cx="2922" cy="321"/>
          </a:xfrm>
        </p:grpSpPr>
        <p:sp>
          <p:nvSpPr>
            <p:cNvPr id="23" name="Line 40">
              <a:extLst>
                <a:ext uri="{FF2B5EF4-FFF2-40B4-BE49-F238E27FC236}">
                  <a16:creationId xmlns:a16="http://schemas.microsoft.com/office/drawing/2014/main" id="{9E91F695-2AD5-4D0A-9CFB-854CD3CAB3B3}"/>
                </a:ext>
              </a:extLst>
            </p:cNvPr>
            <p:cNvSpPr>
              <a:spLocks noChangeShapeType="1"/>
            </p:cNvSpPr>
            <p:nvPr/>
          </p:nvSpPr>
          <p:spPr bwMode="auto">
            <a:xfrm>
              <a:off x="2565" y="1871"/>
              <a:ext cx="368" cy="0"/>
            </a:xfrm>
            <a:prstGeom prst="line">
              <a:avLst/>
            </a:prstGeom>
            <a:noFill/>
            <a:ln w="57150">
              <a:solidFill>
                <a:srgbClr val="0070C0"/>
              </a:solidFill>
              <a:round/>
              <a:headEnd/>
              <a:tailEnd/>
            </a:ln>
          </p:spPr>
          <p:txBody>
            <a:bodyPr/>
            <a:lstStyle/>
            <a:p>
              <a:endParaRPr lang="en-GB"/>
            </a:p>
          </p:txBody>
        </p:sp>
        <p:sp>
          <p:nvSpPr>
            <p:cNvPr id="24" name="Line 41">
              <a:extLst>
                <a:ext uri="{FF2B5EF4-FFF2-40B4-BE49-F238E27FC236}">
                  <a16:creationId xmlns:a16="http://schemas.microsoft.com/office/drawing/2014/main" id="{3552BD0E-BCA5-40D6-95BE-04D48D4D77E0}"/>
                </a:ext>
              </a:extLst>
            </p:cNvPr>
            <p:cNvSpPr>
              <a:spLocks noChangeShapeType="1"/>
            </p:cNvSpPr>
            <p:nvPr/>
          </p:nvSpPr>
          <p:spPr bwMode="auto">
            <a:xfrm flipV="1">
              <a:off x="2933" y="1550"/>
              <a:ext cx="1" cy="310"/>
            </a:xfrm>
            <a:prstGeom prst="line">
              <a:avLst/>
            </a:prstGeom>
            <a:noFill/>
            <a:ln w="57150">
              <a:solidFill>
                <a:srgbClr val="0070C0"/>
              </a:solidFill>
              <a:round/>
              <a:headEnd/>
              <a:tailEnd/>
            </a:ln>
          </p:spPr>
          <p:txBody>
            <a:bodyPr/>
            <a:lstStyle/>
            <a:p>
              <a:endParaRPr lang="en-GB"/>
            </a:p>
          </p:txBody>
        </p:sp>
        <p:sp>
          <p:nvSpPr>
            <p:cNvPr id="25" name="Line 42">
              <a:extLst>
                <a:ext uri="{FF2B5EF4-FFF2-40B4-BE49-F238E27FC236}">
                  <a16:creationId xmlns:a16="http://schemas.microsoft.com/office/drawing/2014/main" id="{037F127B-615A-46BF-9606-1FC2BB6C9BEA}"/>
                </a:ext>
              </a:extLst>
            </p:cNvPr>
            <p:cNvSpPr>
              <a:spLocks noChangeShapeType="1"/>
            </p:cNvSpPr>
            <p:nvPr/>
          </p:nvSpPr>
          <p:spPr bwMode="auto">
            <a:xfrm>
              <a:off x="2933" y="1550"/>
              <a:ext cx="367" cy="1"/>
            </a:xfrm>
            <a:prstGeom prst="line">
              <a:avLst/>
            </a:prstGeom>
            <a:noFill/>
            <a:ln w="57150">
              <a:solidFill>
                <a:srgbClr val="0070C0"/>
              </a:solidFill>
              <a:round/>
              <a:headEnd/>
              <a:tailEnd/>
            </a:ln>
          </p:spPr>
          <p:txBody>
            <a:bodyPr/>
            <a:lstStyle/>
            <a:p>
              <a:endParaRPr lang="en-GB"/>
            </a:p>
          </p:txBody>
        </p:sp>
        <p:sp>
          <p:nvSpPr>
            <p:cNvPr id="26" name="Line 43">
              <a:extLst>
                <a:ext uri="{FF2B5EF4-FFF2-40B4-BE49-F238E27FC236}">
                  <a16:creationId xmlns:a16="http://schemas.microsoft.com/office/drawing/2014/main" id="{673161BC-1A3C-4E9E-8679-2F88E2E72EFD}"/>
                </a:ext>
              </a:extLst>
            </p:cNvPr>
            <p:cNvSpPr>
              <a:spLocks noChangeShapeType="1"/>
            </p:cNvSpPr>
            <p:nvPr/>
          </p:nvSpPr>
          <p:spPr bwMode="auto">
            <a:xfrm>
              <a:off x="1849" y="1555"/>
              <a:ext cx="368" cy="1"/>
            </a:xfrm>
            <a:prstGeom prst="line">
              <a:avLst/>
            </a:prstGeom>
            <a:noFill/>
            <a:ln w="57150">
              <a:solidFill>
                <a:srgbClr val="0070C0"/>
              </a:solidFill>
              <a:round/>
              <a:headEnd/>
              <a:tailEnd/>
            </a:ln>
          </p:spPr>
          <p:txBody>
            <a:bodyPr/>
            <a:lstStyle/>
            <a:p>
              <a:endParaRPr lang="en-GB"/>
            </a:p>
          </p:txBody>
        </p:sp>
        <p:sp>
          <p:nvSpPr>
            <p:cNvPr id="27" name="Line 44">
              <a:extLst>
                <a:ext uri="{FF2B5EF4-FFF2-40B4-BE49-F238E27FC236}">
                  <a16:creationId xmlns:a16="http://schemas.microsoft.com/office/drawing/2014/main" id="{6EEE1972-C7B8-44BB-8F3A-B59AA1C15EC2}"/>
                </a:ext>
              </a:extLst>
            </p:cNvPr>
            <p:cNvSpPr>
              <a:spLocks noChangeShapeType="1"/>
            </p:cNvSpPr>
            <p:nvPr/>
          </p:nvSpPr>
          <p:spPr bwMode="auto">
            <a:xfrm>
              <a:off x="2217" y="1555"/>
              <a:ext cx="1" cy="310"/>
            </a:xfrm>
            <a:prstGeom prst="line">
              <a:avLst/>
            </a:prstGeom>
            <a:noFill/>
            <a:ln w="57150">
              <a:solidFill>
                <a:srgbClr val="0070C0"/>
              </a:solidFill>
              <a:round/>
              <a:headEnd/>
              <a:tailEnd/>
            </a:ln>
          </p:spPr>
          <p:txBody>
            <a:bodyPr/>
            <a:lstStyle/>
            <a:p>
              <a:endParaRPr lang="en-GB"/>
            </a:p>
          </p:txBody>
        </p:sp>
        <p:sp>
          <p:nvSpPr>
            <p:cNvPr id="28" name="Line 45">
              <a:extLst>
                <a:ext uri="{FF2B5EF4-FFF2-40B4-BE49-F238E27FC236}">
                  <a16:creationId xmlns:a16="http://schemas.microsoft.com/office/drawing/2014/main" id="{A77BFC7A-C712-4628-98E0-C7A4776E480C}"/>
                </a:ext>
              </a:extLst>
            </p:cNvPr>
            <p:cNvSpPr>
              <a:spLocks noChangeShapeType="1"/>
            </p:cNvSpPr>
            <p:nvPr/>
          </p:nvSpPr>
          <p:spPr bwMode="auto">
            <a:xfrm>
              <a:off x="2217" y="1865"/>
              <a:ext cx="368" cy="1"/>
            </a:xfrm>
            <a:prstGeom prst="line">
              <a:avLst/>
            </a:prstGeom>
            <a:noFill/>
            <a:ln w="57150">
              <a:solidFill>
                <a:srgbClr val="0070C0"/>
              </a:solidFill>
              <a:round/>
              <a:headEnd/>
              <a:tailEnd/>
            </a:ln>
          </p:spPr>
          <p:txBody>
            <a:bodyPr/>
            <a:lstStyle/>
            <a:p>
              <a:endParaRPr lang="en-GB"/>
            </a:p>
          </p:txBody>
        </p:sp>
        <p:sp>
          <p:nvSpPr>
            <p:cNvPr id="29" name="Line 46">
              <a:extLst>
                <a:ext uri="{FF2B5EF4-FFF2-40B4-BE49-F238E27FC236}">
                  <a16:creationId xmlns:a16="http://schemas.microsoft.com/office/drawing/2014/main" id="{964783FF-28BC-4554-8A51-7B4E1D6CE950}"/>
                </a:ext>
              </a:extLst>
            </p:cNvPr>
            <p:cNvSpPr>
              <a:spLocks noChangeShapeType="1"/>
            </p:cNvSpPr>
            <p:nvPr/>
          </p:nvSpPr>
          <p:spPr bwMode="auto">
            <a:xfrm>
              <a:off x="4035" y="1560"/>
              <a:ext cx="368" cy="1"/>
            </a:xfrm>
            <a:prstGeom prst="line">
              <a:avLst/>
            </a:prstGeom>
            <a:noFill/>
            <a:ln w="57150">
              <a:solidFill>
                <a:srgbClr val="0070C0"/>
              </a:solidFill>
              <a:round/>
              <a:headEnd/>
              <a:tailEnd/>
            </a:ln>
          </p:spPr>
          <p:txBody>
            <a:bodyPr/>
            <a:lstStyle/>
            <a:p>
              <a:endParaRPr lang="en-GB"/>
            </a:p>
          </p:txBody>
        </p:sp>
        <p:sp>
          <p:nvSpPr>
            <p:cNvPr id="30" name="Line 47">
              <a:extLst>
                <a:ext uri="{FF2B5EF4-FFF2-40B4-BE49-F238E27FC236}">
                  <a16:creationId xmlns:a16="http://schemas.microsoft.com/office/drawing/2014/main" id="{98E0E371-AC29-45EA-B0F4-FC3F99973578}"/>
                </a:ext>
              </a:extLst>
            </p:cNvPr>
            <p:cNvSpPr>
              <a:spLocks noChangeShapeType="1"/>
            </p:cNvSpPr>
            <p:nvPr/>
          </p:nvSpPr>
          <p:spPr bwMode="auto">
            <a:xfrm>
              <a:off x="4403" y="1560"/>
              <a:ext cx="1" cy="310"/>
            </a:xfrm>
            <a:prstGeom prst="line">
              <a:avLst/>
            </a:prstGeom>
            <a:noFill/>
            <a:ln w="57150">
              <a:solidFill>
                <a:srgbClr val="0070C0"/>
              </a:solidFill>
              <a:round/>
              <a:headEnd/>
              <a:tailEnd/>
            </a:ln>
          </p:spPr>
          <p:txBody>
            <a:bodyPr/>
            <a:lstStyle/>
            <a:p>
              <a:endParaRPr lang="en-GB"/>
            </a:p>
          </p:txBody>
        </p:sp>
        <p:sp>
          <p:nvSpPr>
            <p:cNvPr id="31" name="Line 48">
              <a:extLst>
                <a:ext uri="{FF2B5EF4-FFF2-40B4-BE49-F238E27FC236}">
                  <a16:creationId xmlns:a16="http://schemas.microsoft.com/office/drawing/2014/main" id="{41D93091-40A4-4928-B85B-CCA2A0EEA911}"/>
                </a:ext>
              </a:extLst>
            </p:cNvPr>
            <p:cNvSpPr>
              <a:spLocks noChangeShapeType="1"/>
            </p:cNvSpPr>
            <p:nvPr/>
          </p:nvSpPr>
          <p:spPr bwMode="auto">
            <a:xfrm>
              <a:off x="4403" y="1870"/>
              <a:ext cx="368" cy="1"/>
            </a:xfrm>
            <a:prstGeom prst="line">
              <a:avLst/>
            </a:prstGeom>
            <a:noFill/>
            <a:ln w="57150">
              <a:solidFill>
                <a:srgbClr val="0070C0"/>
              </a:solidFill>
              <a:round/>
              <a:headEnd/>
              <a:tailEnd/>
            </a:ln>
          </p:spPr>
          <p:txBody>
            <a:bodyPr/>
            <a:lstStyle/>
            <a:p>
              <a:endParaRPr lang="en-GB"/>
            </a:p>
          </p:txBody>
        </p:sp>
        <p:sp>
          <p:nvSpPr>
            <p:cNvPr id="32" name="Line 49">
              <a:extLst>
                <a:ext uri="{FF2B5EF4-FFF2-40B4-BE49-F238E27FC236}">
                  <a16:creationId xmlns:a16="http://schemas.microsoft.com/office/drawing/2014/main" id="{9544A141-176E-4DE2-AA42-B7B9468F2284}"/>
                </a:ext>
              </a:extLst>
            </p:cNvPr>
            <p:cNvSpPr>
              <a:spLocks noChangeShapeType="1"/>
            </p:cNvSpPr>
            <p:nvPr/>
          </p:nvSpPr>
          <p:spPr bwMode="auto">
            <a:xfrm>
              <a:off x="3288" y="1870"/>
              <a:ext cx="368" cy="1"/>
            </a:xfrm>
            <a:prstGeom prst="line">
              <a:avLst/>
            </a:prstGeom>
            <a:noFill/>
            <a:ln w="57150">
              <a:solidFill>
                <a:srgbClr val="0070C0"/>
              </a:solidFill>
              <a:round/>
              <a:headEnd/>
              <a:tailEnd/>
            </a:ln>
          </p:spPr>
          <p:txBody>
            <a:bodyPr/>
            <a:lstStyle/>
            <a:p>
              <a:endParaRPr lang="en-GB"/>
            </a:p>
          </p:txBody>
        </p:sp>
        <p:sp>
          <p:nvSpPr>
            <p:cNvPr id="33" name="Line 50">
              <a:extLst>
                <a:ext uri="{FF2B5EF4-FFF2-40B4-BE49-F238E27FC236}">
                  <a16:creationId xmlns:a16="http://schemas.microsoft.com/office/drawing/2014/main" id="{B9FB5D39-8E39-42AC-A569-15FA794D3C03}"/>
                </a:ext>
              </a:extLst>
            </p:cNvPr>
            <p:cNvSpPr>
              <a:spLocks noChangeShapeType="1"/>
            </p:cNvSpPr>
            <p:nvPr/>
          </p:nvSpPr>
          <p:spPr bwMode="auto">
            <a:xfrm flipV="1">
              <a:off x="3656" y="1560"/>
              <a:ext cx="1" cy="310"/>
            </a:xfrm>
            <a:prstGeom prst="line">
              <a:avLst/>
            </a:prstGeom>
            <a:noFill/>
            <a:ln w="57150">
              <a:solidFill>
                <a:srgbClr val="0070C0"/>
              </a:solidFill>
              <a:round/>
              <a:headEnd/>
              <a:tailEnd/>
            </a:ln>
          </p:spPr>
          <p:txBody>
            <a:bodyPr/>
            <a:lstStyle/>
            <a:p>
              <a:endParaRPr lang="en-GB"/>
            </a:p>
          </p:txBody>
        </p:sp>
        <p:sp>
          <p:nvSpPr>
            <p:cNvPr id="34" name="Line 51">
              <a:extLst>
                <a:ext uri="{FF2B5EF4-FFF2-40B4-BE49-F238E27FC236}">
                  <a16:creationId xmlns:a16="http://schemas.microsoft.com/office/drawing/2014/main" id="{8CFFE99D-C9EA-4928-9059-87E56E1BFB0B}"/>
                </a:ext>
              </a:extLst>
            </p:cNvPr>
            <p:cNvSpPr>
              <a:spLocks noChangeShapeType="1"/>
            </p:cNvSpPr>
            <p:nvPr/>
          </p:nvSpPr>
          <p:spPr bwMode="auto">
            <a:xfrm>
              <a:off x="3656" y="1560"/>
              <a:ext cx="367" cy="1"/>
            </a:xfrm>
            <a:prstGeom prst="line">
              <a:avLst/>
            </a:prstGeom>
            <a:noFill/>
            <a:ln w="57150">
              <a:solidFill>
                <a:srgbClr val="0070C0"/>
              </a:solidFill>
              <a:round/>
              <a:headEnd/>
              <a:tailEnd/>
            </a:ln>
          </p:spPr>
          <p:txBody>
            <a:bodyPr/>
            <a:lstStyle/>
            <a:p>
              <a:endParaRPr lang="en-GB"/>
            </a:p>
          </p:txBody>
        </p:sp>
      </p:grpSp>
      <p:sp>
        <p:nvSpPr>
          <p:cNvPr id="35" name="Rectangle 52">
            <a:extLst>
              <a:ext uri="{FF2B5EF4-FFF2-40B4-BE49-F238E27FC236}">
                <a16:creationId xmlns:a16="http://schemas.microsoft.com/office/drawing/2014/main" id="{EFF33C1A-0FFB-49BF-AD14-E220CDD10535}"/>
              </a:ext>
            </a:extLst>
          </p:cNvPr>
          <p:cNvSpPr>
            <a:spLocks noChangeArrowheads="1"/>
          </p:cNvSpPr>
          <p:nvPr/>
        </p:nvSpPr>
        <p:spPr bwMode="auto">
          <a:xfrm>
            <a:off x="3363481" y="4552950"/>
            <a:ext cx="342900" cy="365125"/>
          </a:xfrm>
          <a:prstGeom prst="rect">
            <a:avLst/>
          </a:prstGeom>
          <a:noFill/>
          <a:ln w="9525">
            <a:noFill/>
            <a:miter lim="800000"/>
            <a:headEnd/>
            <a:tailEnd/>
          </a:ln>
        </p:spPr>
        <p:txBody>
          <a:bodyPr wrap="square" lIns="0" tIns="0" rIns="0" bIns="0">
            <a:spAutoFit/>
          </a:bodyPr>
          <a:lstStyle/>
          <a:p>
            <a:pPr marL="342900" indent="-342900" algn="l">
              <a:spcBef>
                <a:spcPct val="20000"/>
              </a:spcBef>
              <a:buFontTx/>
              <a:buChar char="•"/>
            </a:pPr>
            <a:endParaRPr lang="en-GB" sz="2400">
              <a:latin typeface="Comic Sans MS" pitchFamily="66" charset="0"/>
            </a:endParaRPr>
          </a:p>
        </p:txBody>
      </p:sp>
      <p:sp>
        <p:nvSpPr>
          <p:cNvPr id="36" name="Rectangle 53">
            <a:extLst>
              <a:ext uri="{FF2B5EF4-FFF2-40B4-BE49-F238E27FC236}">
                <a16:creationId xmlns:a16="http://schemas.microsoft.com/office/drawing/2014/main" id="{B9B0ED43-B842-4521-B810-F343AE69B28F}"/>
              </a:ext>
            </a:extLst>
          </p:cNvPr>
          <p:cNvSpPr>
            <a:spLocks noChangeArrowheads="1"/>
          </p:cNvSpPr>
          <p:nvPr/>
        </p:nvSpPr>
        <p:spPr bwMode="auto">
          <a:xfrm>
            <a:off x="2263239" y="5603149"/>
            <a:ext cx="2481449" cy="369332"/>
          </a:xfrm>
          <a:prstGeom prst="rect">
            <a:avLst/>
          </a:prstGeom>
          <a:noFill/>
          <a:ln w="9525">
            <a:noFill/>
            <a:miter lim="800000"/>
            <a:headEnd/>
            <a:tailEnd/>
          </a:ln>
        </p:spPr>
        <p:txBody>
          <a:bodyPr wrap="square" lIns="0" tIns="0" rIns="0" bIns="0">
            <a:spAutoFit/>
          </a:bodyPr>
          <a:lstStyle/>
          <a:p>
            <a:pPr marL="342900" indent="-342900" algn="l">
              <a:spcBef>
                <a:spcPct val="20000"/>
              </a:spcBef>
            </a:pPr>
            <a:r>
              <a:rPr lang="en-GB" sz="2400" dirty="0">
                <a:latin typeface="Comic Sans MS" pitchFamily="66" charset="0"/>
              </a:rPr>
              <a:t>Manchester wave</a:t>
            </a:r>
          </a:p>
        </p:txBody>
      </p:sp>
      <p:sp>
        <p:nvSpPr>
          <p:cNvPr id="37" name="Line 50">
            <a:extLst>
              <a:ext uri="{FF2B5EF4-FFF2-40B4-BE49-F238E27FC236}">
                <a16:creationId xmlns:a16="http://schemas.microsoft.com/office/drawing/2014/main" id="{297F99E4-DC85-403E-855E-53F72F8CA64A}"/>
              </a:ext>
            </a:extLst>
          </p:cNvPr>
          <p:cNvSpPr>
            <a:spLocks noChangeShapeType="1"/>
          </p:cNvSpPr>
          <p:nvPr/>
        </p:nvSpPr>
        <p:spPr bwMode="auto">
          <a:xfrm flipV="1">
            <a:off x="7099662" y="5422859"/>
            <a:ext cx="1588" cy="492125"/>
          </a:xfrm>
          <a:prstGeom prst="line">
            <a:avLst/>
          </a:prstGeom>
          <a:noFill/>
          <a:ln w="57150">
            <a:solidFill>
              <a:srgbClr val="0070C0"/>
            </a:solidFill>
            <a:round/>
            <a:headEnd/>
            <a:tailEnd/>
          </a:ln>
        </p:spPr>
        <p:txBody>
          <a:bodyPr/>
          <a:lstStyle/>
          <a:p>
            <a:endParaRPr lang="en-GB"/>
          </a:p>
        </p:txBody>
      </p:sp>
      <p:pic>
        <p:nvPicPr>
          <p:cNvPr id="38" name="Picture 37">
            <a:extLst>
              <a:ext uri="{FF2B5EF4-FFF2-40B4-BE49-F238E27FC236}">
                <a16:creationId xmlns:a16="http://schemas.microsoft.com/office/drawing/2014/main" id="{4C0A969F-8EC3-4BF2-943C-55182C952D4B}"/>
              </a:ext>
            </a:extLst>
          </p:cNvPr>
          <p:cNvPicPr>
            <a:picLocks noChangeAspect="1"/>
          </p:cNvPicPr>
          <p:nvPr/>
        </p:nvPicPr>
        <p:blipFill rotWithShape="1">
          <a:blip r:embed="rId3"/>
          <a:srcRect l="42105" t="56120" r="38315" b="31641"/>
          <a:stretch/>
        </p:blipFill>
        <p:spPr>
          <a:xfrm>
            <a:off x="4602375" y="4245796"/>
            <a:ext cx="4870556" cy="876108"/>
          </a:xfrm>
          <a:prstGeom prst="rect">
            <a:avLst/>
          </a:prstGeom>
        </p:spPr>
      </p:pic>
      <p:sp>
        <p:nvSpPr>
          <p:cNvPr id="39" name="Rectangle 38">
            <a:extLst>
              <a:ext uri="{FF2B5EF4-FFF2-40B4-BE49-F238E27FC236}">
                <a16:creationId xmlns:a16="http://schemas.microsoft.com/office/drawing/2014/main" id="{1B9DD414-E343-4BD1-9652-4544C535047F}"/>
              </a:ext>
            </a:extLst>
          </p:cNvPr>
          <p:cNvSpPr>
            <a:spLocks noChangeArrowheads="1"/>
          </p:cNvSpPr>
          <p:nvPr/>
        </p:nvSpPr>
        <p:spPr bwMode="auto">
          <a:xfrm>
            <a:off x="2896335" y="4470153"/>
            <a:ext cx="730969" cy="369332"/>
          </a:xfrm>
          <a:prstGeom prst="rect">
            <a:avLst/>
          </a:prstGeom>
          <a:noFill/>
          <a:ln w="9525">
            <a:noFill/>
            <a:miter lim="800000"/>
            <a:headEnd/>
            <a:tailEnd/>
          </a:ln>
        </p:spPr>
        <p:txBody>
          <a:bodyPr wrap="square" lIns="0" tIns="0" rIns="0" bIns="0">
            <a:spAutoFit/>
          </a:bodyPr>
          <a:lstStyle/>
          <a:p>
            <a:pPr marL="342900" indent="-342900" algn="l">
              <a:spcBef>
                <a:spcPct val="20000"/>
              </a:spcBef>
            </a:pPr>
            <a:r>
              <a:rPr lang="en-GB" sz="2400" dirty="0">
                <a:latin typeface="Comic Sans MS" pitchFamily="66" charset="0"/>
              </a:rPr>
              <a:t>clock</a:t>
            </a:r>
          </a:p>
        </p:txBody>
      </p:sp>
    </p:spTree>
    <p:extLst>
      <p:ext uri="{BB962C8B-B14F-4D97-AF65-F5344CB8AC3E}">
        <p14:creationId xmlns:p14="http://schemas.microsoft.com/office/powerpoint/2010/main" val="1530982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5D81FE7-55BE-4125-9485-D5FEC6567D4B}"/>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C974E216-7F07-4981-9E73-6DD250E05104}"/>
              </a:ext>
            </a:extLst>
          </p:cNvPr>
          <p:cNvSpPr txBox="1">
            <a:spLocks/>
          </p:cNvSpPr>
          <p:nvPr/>
        </p:nvSpPr>
        <p:spPr>
          <a:xfrm>
            <a:off x="133350" y="1528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Manchester Encoding Examples  </a:t>
            </a:r>
          </a:p>
        </p:txBody>
      </p:sp>
      <p:pic>
        <p:nvPicPr>
          <p:cNvPr id="6" name="Picture 2">
            <a:extLst>
              <a:ext uri="{FF2B5EF4-FFF2-40B4-BE49-F238E27FC236}">
                <a16:creationId xmlns:a16="http://schemas.microsoft.com/office/drawing/2014/main" id="{4AB3AD35-7F0D-483D-AEA3-3FCFE00A1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434" y="2177945"/>
            <a:ext cx="6924651" cy="759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2D33154E-D72C-4D54-8B20-CC3F7AA78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04" y="3781029"/>
            <a:ext cx="6726139" cy="557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DE6C8738-CDDC-4E6D-83C5-D31EFCA4E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205" y="5221787"/>
            <a:ext cx="6828880" cy="630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2DFD329F-CCB2-4D8A-810E-356EE30D8B53}"/>
              </a:ext>
            </a:extLst>
          </p:cNvPr>
          <p:cNvSpPr/>
          <p:nvPr/>
        </p:nvSpPr>
        <p:spPr>
          <a:xfrm>
            <a:off x="428198" y="1082279"/>
            <a:ext cx="11516152" cy="830997"/>
          </a:xfrm>
          <a:prstGeom prst="rect">
            <a:avLst/>
          </a:prstGeom>
        </p:spPr>
        <p:txBody>
          <a:bodyPr wrap="square">
            <a:spAutoFit/>
          </a:bodyPr>
          <a:lstStyle/>
          <a:p>
            <a:r>
              <a:rPr lang="en-GB" sz="2400" dirty="0">
                <a:solidFill>
                  <a:srgbClr val="000000"/>
                </a:solidFill>
                <a:cs typeface="Times New Roman" panose="02020603050405020304" pitchFamily="18" charset="0"/>
              </a:rPr>
              <a:t>The following digital signal uses the </a:t>
            </a:r>
            <a:r>
              <a:rPr lang="en-GB" sz="2400" b="1" dirty="0">
                <a:solidFill>
                  <a:srgbClr val="000000"/>
                </a:solidFill>
                <a:cs typeface="Times New Roman" panose="02020603050405020304" pitchFamily="18" charset="0"/>
              </a:rPr>
              <a:t>Manchester</a:t>
            </a:r>
            <a:r>
              <a:rPr lang="en-GB" sz="2400" dirty="0">
                <a:solidFill>
                  <a:srgbClr val="000000"/>
                </a:solidFill>
                <a:cs typeface="Times New Roman" panose="02020603050405020304" pitchFamily="18" charset="0"/>
              </a:rPr>
              <a:t> encoding scheme. What Binary number does it represent?</a:t>
            </a:r>
            <a:endParaRPr lang="en-GB" sz="2400" dirty="0">
              <a:cs typeface="Times New Roman" panose="02020603050405020304" pitchFamily="18" charset="0"/>
            </a:endParaRPr>
          </a:p>
        </p:txBody>
      </p:sp>
    </p:spTree>
    <p:extLst>
      <p:ext uri="{BB962C8B-B14F-4D97-AF65-F5344CB8AC3E}">
        <p14:creationId xmlns:p14="http://schemas.microsoft.com/office/powerpoint/2010/main" val="4029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29B1EE0-0F0E-423C-BBD4-BCA7115D1CED}"/>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14448C24-A1D0-4B6A-99BE-66B657AA9E87}"/>
              </a:ext>
            </a:extLst>
          </p:cNvPr>
          <p:cNvSpPr txBox="1">
            <a:spLocks/>
          </p:cNvSpPr>
          <p:nvPr/>
        </p:nvSpPr>
        <p:spPr>
          <a:xfrm>
            <a:off x="133350" y="152898"/>
            <a:ext cx="11811000" cy="75047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700" b="1" kern="0" dirty="0">
                <a:solidFill>
                  <a:srgbClr val="0070C0"/>
                </a:solidFill>
              </a:rPr>
              <a:t>Line Codes – Non-Return-to-Zero-Inverted (NRZI) Encoding</a:t>
            </a:r>
            <a:r>
              <a:rPr lang="en-US" sz="4000" b="1" kern="0" dirty="0">
                <a:solidFill>
                  <a:srgbClr val="0070C0"/>
                </a:solidFill>
              </a:rPr>
              <a:t>  </a:t>
            </a:r>
          </a:p>
        </p:txBody>
      </p:sp>
      <p:sp>
        <p:nvSpPr>
          <p:cNvPr id="7" name="TextBox 6">
            <a:extLst>
              <a:ext uri="{FF2B5EF4-FFF2-40B4-BE49-F238E27FC236}">
                <a16:creationId xmlns:a16="http://schemas.microsoft.com/office/drawing/2014/main" id="{C123EF27-F6E1-4A5D-86E6-B831242D5AC5}"/>
              </a:ext>
            </a:extLst>
          </p:cNvPr>
          <p:cNvSpPr txBox="1"/>
          <p:nvPr/>
        </p:nvSpPr>
        <p:spPr>
          <a:xfrm>
            <a:off x="292100" y="1136438"/>
            <a:ext cx="11652250" cy="2234458"/>
          </a:xfrm>
          <a:prstGeom prst="rect">
            <a:avLst/>
          </a:prstGeom>
          <a:noFill/>
        </p:spPr>
        <p:txBody>
          <a:bodyPr wrap="square">
            <a:spAutoFit/>
          </a:bodyPr>
          <a:lstStyle/>
          <a:p>
            <a:pPr marL="342900" indent="-342900" fontAlgn="base">
              <a:spcBef>
                <a:spcPct val="20000"/>
              </a:spcBef>
              <a:spcAft>
                <a:spcPct val="0"/>
              </a:spcAft>
              <a:buClr>
                <a:schemeClr val="tx1"/>
              </a:buClr>
              <a:buFontTx/>
              <a:buChar char="-"/>
              <a:defRPr/>
            </a:pPr>
            <a:r>
              <a:rPr lang="en-GB" sz="2400" kern="0" dirty="0">
                <a:cs typeface="Times New Roman" panose="02020603050405020304" pitchFamily="18" charset="0"/>
              </a:rPr>
              <a:t>NRZI means invert on 1</a:t>
            </a:r>
          </a:p>
          <a:p>
            <a:pPr marL="342900" indent="-342900" fontAlgn="base">
              <a:spcBef>
                <a:spcPct val="20000"/>
              </a:spcBef>
              <a:spcAft>
                <a:spcPct val="0"/>
              </a:spcAft>
              <a:buClr>
                <a:schemeClr val="tx1"/>
              </a:buClr>
              <a:buFontTx/>
              <a:buChar char="-"/>
              <a:defRPr/>
            </a:pPr>
            <a:r>
              <a:rPr lang="en-GB" sz="2400" kern="0" dirty="0">
                <a:cs typeface="Times New Roman" panose="02020603050405020304" pitchFamily="18" charset="0"/>
              </a:rPr>
              <a:t>The presence or absence of change that indicates polarity (0/1)</a:t>
            </a:r>
          </a:p>
          <a:p>
            <a:pPr marL="800100" lvl="1" indent="-342900" fontAlgn="base">
              <a:spcBef>
                <a:spcPct val="20000"/>
              </a:spcBef>
              <a:spcAft>
                <a:spcPct val="0"/>
              </a:spcAft>
              <a:buClr>
                <a:srgbClr val="0070C0"/>
              </a:buClr>
              <a:buFont typeface="Arial" panose="020B0604020202020204" pitchFamily="34" charset="0"/>
              <a:buChar char="•"/>
              <a:defRPr/>
            </a:pPr>
            <a:r>
              <a:rPr lang="en-GB" sz="2400" b="1" kern="0" dirty="0">
                <a:cs typeface="Times New Roman" panose="02020603050405020304" pitchFamily="18" charset="0"/>
              </a:rPr>
              <a:t>A change </a:t>
            </a:r>
            <a:r>
              <a:rPr lang="en-GB" sz="2400" kern="0" dirty="0">
                <a:cs typeface="Times New Roman" panose="02020603050405020304" pitchFamily="18" charset="0"/>
              </a:rPr>
              <a:t>at the bit boundary means logical “</a:t>
            </a:r>
            <a:r>
              <a:rPr lang="en-GB" sz="2400" b="1" kern="0" dirty="0">
                <a:cs typeface="Times New Roman" panose="02020603050405020304" pitchFamily="18" charset="0"/>
              </a:rPr>
              <a:t>1</a:t>
            </a:r>
            <a:r>
              <a:rPr lang="en-GB" sz="2400" kern="0" dirty="0">
                <a:cs typeface="Times New Roman" panose="02020603050405020304" pitchFamily="18" charset="0"/>
              </a:rPr>
              <a:t>”</a:t>
            </a:r>
          </a:p>
          <a:p>
            <a:pPr marL="800100" lvl="1" indent="-342900" fontAlgn="base">
              <a:spcBef>
                <a:spcPct val="20000"/>
              </a:spcBef>
              <a:spcAft>
                <a:spcPct val="0"/>
              </a:spcAft>
              <a:buClr>
                <a:srgbClr val="0070C0"/>
              </a:buClr>
              <a:buFont typeface="Arial" panose="020B0604020202020204" pitchFamily="34" charset="0"/>
              <a:buChar char="•"/>
              <a:defRPr/>
            </a:pPr>
            <a:r>
              <a:rPr lang="en-GB" sz="2400" b="1" kern="0" dirty="0">
                <a:cs typeface="Times New Roman" panose="02020603050405020304" pitchFamily="18" charset="0"/>
              </a:rPr>
              <a:t>No change </a:t>
            </a:r>
            <a:r>
              <a:rPr lang="en-GB" sz="2400" kern="0" dirty="0">
                <a:cs typeface="Times New Roman" panose="02020603050405020304" pitchFamily="18" charset="0"/>
              </a:rPr>
              <a:t>means logical “</a:t>
            </a:r>
            <a:r>
              <a:rPr lang="en-GB" sz="2400" b="1" kern="0" dirty="0">
                <a:cs typeface="Times New Roman" panose="02020603050405020304" pitchFamily="18" charset="0"/>
              </a:rPr>
              <a:t>0</a:t>
            </a:r>
            <a:r>
              <a:rPr lang="en-GB" sz="2400" kern="0" dirty="0">
                <a:cs typeface="Times New Roman" panose="02020603050405020304" pitchFamily="18" charset="0"/>
              </a:rPr>
              <a:t>”</a:t>
            </a:r>
          </a:p>
          <a:p>
            <a:pPr fontAlgn="base">
              <a:spcBef>
                <a:spcPct val="20000"/>
              </a:spcBef>
              <a:spcAft>
                <a:spcPct val="0"/>
              </a:spcAft>
              <a:buClr>
                <a:schemeClr val="accent2"/>
              </a:buClr>
              <a:defRPr/>
            </a:pPr>
            <a:r>
              <a:rPr lang="en-GB" sz="2400" kern="0" dirty="0">
                <a:cs typeface="Times New Roman" panose="02020603050405020304" pitchFamily="18" charset="0"/>
              </a:rPr>
              <a:t>- Sometimes shown inverted by text books. </a:t>
            </a:r>
            <a:endParaRPr lang="en-GB" sz="2400" dirty="0">
              <a:cs typeface="Times New Roman" panose="02020603050405020304" pitchFamily="18" charset="0"/>
            </a:endParaRPr>
          </a:p>
        </p:txBody>
      </p:sp>
      <p:sp>
        <p:nvSpPr>
          <p:cNvPr id="8" name="Line 5">
            <a:extLst>
              <a:ext uri="{FF2B5EF4-FFF2-40B4-BE49-F238E27FC236}">
                <a16:creationId xmlns:a16="http://schemas.microsoft.com/office/drawing/2014/main" id="{0CE45D22-25D5-41C2-9F51-4ED7F23F88B4}"/>
              </a:ext>
            </a:extLst>
          </p:cNvPr>
          <p:cNvSpPr>
            <a:spLocks noChangeShapeType="1"/>
          </p:cNvSpPr>
          <p:nvPr/>
        </p:nvSpPr>
        <p:spPr bwMode="auto">
          <a:xfrm>
            <a:off x="5031796" y="3680845"/>
            <a:ext cx="1588" cy="2187575"/>
          </a:xfrm>
          <a:prstGeom prst="line">
            <a:avLst/>
          </a:prstGeom>
          <a:noFill/>
          <a:ln w="14288">
            <a:solidFill>
              <a:srgbClr val="000000"/>
            </a:solidFill>
            <a:round/>
            <a:headEnd/>
            <a:tailEnd/>
          </a:ln>
        </p:spPr>
        <p:txBody>
          <a:bodyPr/>
          <a:lstStyle/>
          <a:p>
            <a:endParaRPr lang="en-GB"/>
          </a:p>
        </p:txBody>
      </p:sp>
      <p:sp>
        <p:nvSpPr>
          <p:cNvPr id="9" name="Line 6">
            <a:extLst>
              <a:ext uri="{FF2B5EF4-FFF2-40B4-BE49-F238E27FC236}">
                <a16:creationId xmlns:a16="http://schemas.microsoft.com/office/drawing/2014/main" id="{380F68CD-4530-4AEE-9B72-B91654644AEE}"/>
              </a:ext>
            </a:extLst>
          </p:cNvPr>
          <p:cNvSpPr>
            <a:spLocks noChangeShapeType="1"/>
          </p:cNvSpPr>
          <p:nvPr/>
        </p:nvSpPr>
        <p:spPr bwMode="auto">
          <a:xfrm>
            <a:off x="5955721" y="3680845"/>
            <a:ext cx="1588" cy="2187575"/>
          </a:xfrm>
          <a:prstGeom prst="line">
            <a:avLst/>
          </a:prstGeom>
          <a:noFill/>
          <a:ln w="14288">
            <a:solidFill>
              <a:srgbClr val="000000"/>
            </a:solidFill>
            <a:round/>
            <a:headEnd/>
            <a:tailEnd/>
          </a:ln>
        </p:spPr>
        <p:txBody>
          <a:bodyPr/>
          <a:lstStyle/>
          <a:p>
            <a:endParaRPr lang="en-GB"/>
          </a:p>
        </p:txBody>
      </p:sp>
      <p:sp>
        <p:nvSpPr>
          <p:cNvPr id="10" name="Line 7">
            <a:extLst>
              <a:ext uri="{FF2B5EF4-FFF2-40B4-BE49-F238E27FC236}">
                <a16:creationId xmlns:a16="http://schemas.microsoft.com/office/drawing/2014/main" id="{F23E95A2-8985-420A-8293-708C02776A2E}"/>
              </a:ext>
            </a:extLst>
          </p:cNvPr>
          <p:cNvSpPr>
            <a:spLocks noChangeShapeType="1"/>
          </p:cNvSpPr>
          <p:nvPr/>
        </p:nvSpPr>
        <p:spPr bwMode="auto">
          <a:xfrm>
            <a:off x="6878059" y="3680845"/>
            <a:ext cx="1587" cy="2225675"/>
          </a:xfrm>
          <a:prstGeom prst="line">
            <a:avLst/>
          </a:prstGeom>
          <a:noFill/>
          <a:ln w="14288">
            <a:solidFill>
              <a:srgbClr val="000000"/>
            </a:solidFill>
            <a:round/>
            <a:headEnd/>
            <a:tailEnd/>
          </a:ln>
        </p:spPr>
        <p:txBody>
          <a:bodyPr/>
          <a:lstStyle/>
          <a:p>
            <a:endParaRPr lang="en-GB"/>
          </a:p>
        </p:txBody>
      </p:sp>
      <p:sp>
        <p:nvSpPr>
          <p:cNvPr id="11" name="Line 8">
            <a:extLst>
              <a:ext uri="{FF2B5EF4-FFF2-40B4-BE49-F238E27FC236}">
                <a16:creationId xmlns:a16="http://schemas.microsoft.com/office/drawing/2014/main" id="{B7052C9B-371B-445E-826F-DD29AA167B38}"/>
              </a:ext>
            </a:extLst>
          </p:cNvPr>
          <p:cNvSpPr>
            <a:spLocks noChangeShapeType="1"/>
          </p:cNvSpPr>
          <p:nvPr/>
        </p:nvSpPr>
        <p:spPr bwMode="auto">
          <a:xfrm>
            <a:off x="7800396" y="3680845"/>
            <a:ext cx="1588" cy="2187575"/>
          </a:xfrm>
          <a:prstGeom prst="line">
            <a:avLst/>
          </a:prstGeom>
          <a:noFill/>
          <a:ln w="14288">
            <a:solidFill>
              <a:srgbClr val="000000"/>
            </a:solidFill>
            <a:round/>
            <a:headEnd/>
            <a:tailEnd/>
          </a:ln>
        </p:spPr>
        <p:txBody>
          <a:bodyPr/>
          <a:lstStyle/>
          <a:p>
            <a:endParaRPr lang="en-GB"/>
          </a:p>
        </p:txBody>
      </p:sp>
      <p:sp>
        <p:nvSpPr>
          <p:cNvPr id="12" name="Line 9">
            <a:extLst>
              <a:ext uri="{FF2B5EF4-FFF2-40B4-BE49-F238E27FC236}">
                <a16:creationId xmlns:a16="http://schemas.microsoft.com/office/drawing/2014/main" id="{AB480E20-9C2D-491D-B604-6391EF4A6646}"/>
              </a:ext>
            </a:extLst>
          </p:cNvPr>
          <p:cNvSpPr>
            <a:spLocks noChangeShapeType="1"/>
          </p:cNvSpPr>
          <p:nvPr/>
        </p:nvSpPr>
        <p:spPr bwMode="auto">
          <a:xfrm>
            <a:off x="8722734" y="3680845"/>
            <a:ext cx="1587" cy="2212975"/>
          </a:xfrm>
          <a:prstGeom prst="line">
            <a:avLst/>
          </a:prstGeom>
          <a:noFill/>
          <a:ln w="14288">
            <a:solidFill>
              <a:srgbClr val="000000"/>
            </a:solidFill>
            <a:round/>
            <a:headEnd/>
            <a:tailEnd/>
          </a:ln>
        </p:spPr>
        <p:txBody>
          <a:bodyPr/>
          <a:lstStyle/>
          <a:p>
            <a:endParaRPr lang="en-GB"/>
          </a:p>
        </p:txBody>
      </p:sp>
      <p:sp>
        <p:nvSpPr>
          <p:cNvPr id="13" name="Line 10">
            <a:extLst>
              <a:ext uri="{FF2B5EF4-FFF2-40B4-BE49-F238E27FC236}">
                <a16:creationId xmlns:a16="http://schemas.microsoft.com/office/drawing/2014/main" id="{12F8CA5F-CDE7-4BF5-92FF-9D6D5545AD74}"/>
              </a:ext>
            </a:extLst>
          </p:cNvPr>
          <p:cNvSpPr>
            <a:spLocks noChangeShapeType="1"/>
          </p:cNvSpPr>
          <p:nvPr/>
        </p:nvSpPr>
        <p:spPr bwMode="auto">
          <a:xfrm>
            <a:off x="5031796" y="3995170"/>
            <a:ext cx="923925" cy="1587"/>
          </a:xfrm>
          <a:prstGeom prst="line">
            <a:avLst/>
          </a:prstGeom>
          <a:noFill/>
          <a:ln w="14288">
            <a:solidFill>
              <a:srgbClr val="000000"/>
            </a:solidFill>
            <a:round/>
            <a:headEnd/>
            <a:tailEnd/>
          </a:ln>
        </p:spPr>
        <p:txBody>
          <a:bodyPr/>
          <a:lstStyle/>
          <a:p>
            <a:endParaRPr lang="en-GB"/>
          </a:p>
        </p:txBody>
      </p:sp>
      <p:sp>
        <p:nvSpPr>
          <p:cNvPr id="14" name="Line 11">
            <a:extLst>
              <a:ext uri="{FF2B5EF4-FFF2-40B4-BE49-F238E27FC236}">
                <a16:creationId xmlns:a16="http://schemas.microsoft.com/office/drawing/2014/main" id="{117E8E4D-8E16-4A0B-AED3-1A079828ACF7}"/>
              </a:ext>
            </a:extLst>
          </p:cNvPr>
          <p:cNvSpPr>
            <a:spLocks noChangeShapeType="1"/>
          </p:cNvSpPr>
          <p:nvPr/>
        </p:nvSpPr>
        <p:spPr bwMode="auto">
          <a:xfrm>
            <a:off x="5955721" y="4466657"/>
            <a:ext cx="1844675" cy="1588"/>
          </a:xfrm>
          <a:prstGeom prst="line">
            <a:avLst/>
          </a:prstGeom>
          <a:noFill/>
          <a:ln w="14288">
            <a:solidFill>
              <a:srgbClr val="000000"/>
            </a:solidFill>
            <a:round/>
            <a:headEnd/>
            <a:tailEnd/>
          </a:ln>
        </p:spPr>
        <p:txBody>
          <a:bodyPr/>
          <a:lstStyle/>
          <a:p>
            <a:endParaRPr lang="en-GB"/>
          </a:p>
        </p:txBody>
      </p:sp>
      <p:sp>
        <p:nvSpPr>
          <p:cNvPr id="15" name="Line 12">
            <a:extLst>
              <a:ext uri="{FF2B5EF4-FFF2-40B4-BE49-F238E27FC236}">
                <a16:creationId xmlns:a16="http://schemas.microsoft.com/office/drawing/2014/main" id="{A10D9E71-EC28-48E0-92CF-FE2F8E782ECE}"/>
              </a:ext>
            </a:extLst>
          </p:cNvPr>
          <p:cNvSpPr>
            <a:spLocks noChangeShapeType="1"/>
          </p:cNvSpPr>
          <p:nvPr/>
        </p:nvSpPr>
        <p:spPr bwMode="auto">
          <a:xfrm>
            <a:off x="7800396" y="3995170"/>
            <a:ext cx="922338" cy="1587"/>
          </a:xfrm>
          <a:prstGeom prst="line">
            <a:avLst/>
          </a:prstGeom>
          <a:noFill/>
          <a:ln w="14288">
            <a:solidFill>
              <a:srgbClr val="000000"/>
            </a:solidFill>
            <a:round/>
            <a:headEnd/>
            <a:tailEnd/>
          </a:ln>
        </p:spPr>
        <p:txBody>
          <a:bodyPr/>
          <a:lstStyle/>
          <a:p>
            <a:endParaRPr lang="en-GB"/>
          </a:p>
        </p:txBody>
      </p:sp>
      <p:sp>
        <p:nvSpPr>
          <p:cNvPr id="16" name="Rectangle 15">
            <a:extLst>
              <a:ext uri="{FF2B5EF4-FFF2-40B4-BE49-F238E27FC236}">
                <a16:creationId xmlns:a16="http://schemas.microsoft.com/office/drawing/2014/main" id="{2E34672F-2E96-4C36-A646-95B6EB914157}"/>
              </a:ext>
            </a:extLst>
          </p:cNvPr>
          <p:cNvSpPr>
            <a:spLocks noChangeArrowheads="1"/>
          </p:cNvSpPr>
          <p:nvPr/>
        </p:nvSpPr>
        <p:spPr bwMode="auto">
          <a:xfrm>
            <a:off x="3831646" y="3833245"/>
            <a:ext cx="342900" cy="365125"/>
          </a:xfrm>
          <a:prstGeom prst="rect">
            <a:avLst/>
          </a:prstGeom>
          <a:noFill/>
          <a:ln w="9525">
            <a:noFill/>
            <a:miter lim="800000"/>
            <a:headEnd/>
            <a:tailEnd/>
          </a:ln>
        </p:spPr>
        <p:txBody>
          <a:bodyPr wrap="none" lIns="0" tIns="0" rIns="0" bIns="0">
            <a:spAutoFit/>
          </a:bodyPr>
          <a:lstStyle/>
          <a:p>
            <a:pPr marL="342900" indent="-342900" algn="l">
              <a:spcBef>
                <a:spcPct val="20000"/>
              </a:spcBef>
              <a:buFontTx/>
              <a:buChar char="•"/>
            </a:pPr>
            <a:endParaRPr lang="en-GB" sz="2400">
              <a:latin typeface="Comic Sans MS" pitchFamily="66" charset="0"/>
            </a:endParaRPr>
          </a:p>
        </p:txBody>
      </p:sp>
      <p:sp>
        <p:nvSpPr>
          <p:cNvPr id="17" name="Rectangle 16">
            <a:extLst>
              <a:ext uri="{FF2B5EF4-FFF2-40B4-BE49-F238E27FC236}">
                <a16:creationId xmlns:a16="http://schemas.microsoft.com/office/drawing/2014/main" id="{E3F462D3-331C-4986-9D4D-B50B143BADA0}"/>
              </a:ext>
            </a:extLst>
          </p:cNvPr>
          <p:cNvSpPr>
            <a:spLocks noChangeArrowheads="1"/>
          </p:cNvSpPr>
          <p:nvPr/>
        </p:nvSpPr>
        <p:spPr bwMode="auto">
          <a:xfrm>
            <a:off x="2987096" y="4115820"/>
            <a:ext cx="1506538" cy="365125"/>
          </a:xfrm>
          <a:prstGeom prst="rect">
            <a:avLst/>
          </a:prstGeom>
          <a:noFill/>
          <a:ln w="9525">
            <a:noFill/>
            <a:miter lim="800000"/>
            <a:headEnd/>
            <a:tailEnd/>
          </a:ln>
        </p:spPr>
        <p:txBody>
          <a:bodyPr wrap="none" lIns="0" tIns="0" rIns="0" bIns="0">
            <a:spAutoFit/>
          </a:bodyPr>
          <a:lstStyle/>
          <a:p>
            <a:pPr marL="342900" indent="-342900" algn="l">
              <a:spcBef>
                <a:spcPct val="20000"/>
              </a:spcBef>
            </a:pPr>
            <a:r>
              <a:rPr lang="en-GB" sz="2400">
                <a:latin typeface="Comic Sans MS" pitchFamily="66" charset="0"/>
              </a:rPr>
              <a:t>Bit stream</a:t>
            </a:r>
          </a:p>
        </p:txBody>
      </p:sp>
      <p:sp>
        <p:nvSpPr>
          <p:cNvPr id="18" name="Rectangle 17">
            <a:extLst>
              <a:ext uri="{FF2B5EF4-FFF2-40B4-BE49-F238E27FC236}">
                <a16:creationId xmlns:a16="http://schemas.microsoft.com/office/drawing/2014/main" id="{5A510E40-4407-469C-B636-E76988772D43}"/>
              </a:ext>
            </a:extLst>
          </p:cNvPr>
          <p:cNvSpPr>
            <a:spLocks noChangeArrowheads="1"/>
          </p:cNvSpPr>
          <p:nvPr/>
        </p:nvSpPr>
        <p:spPr bwMode="auto">
          <a:xfrm>
            <a:off x="5400096" y="3990407"/>
            <a:ext cx="136525" cy="365125"/>
          </a:xfrm>
          <a:prstGeom prst="rect">
            <a:avLst/>
          </a:prstGeom>
          <a:noFill/>
          <a:ln w="9525">
            <a:noFill/>
            <a:miter lim="800000"/>
            <a:headEnd/>
            <a:tailEnd/>
          </a:ln>
        </p:spPr>
        <p:txBody>
          <a:bodyPr wrap="none" lIns="0" tIns="0" rIns="0" bIns="0">
            <a:spAutoFit/>
          </a:bodyPr>
          <a:lstStyle/>
          <a:p>
            <a:pPr marL="342900" indent="-342900" algn="l">
              <a:spcBef>
                <a:spcPct val="20000"/>
              </a:spcBef>
            </a:pPr>
            <a:r>
              <a:rPr lang="en-GB" sz="2400">
                <a:latin typeface="Comic Sans MS" pitchFamily="66" charset="0"/>
              </a:rPr>
              <a:t>1</a:t>
            </a:r>
          </a:p>
        </p:txBody>
      </p:sp>
      <p:sp>
        <p:nvSpPr>
          <p:cNvPr id="19" name="Rectangle 18">
            <a:extLst>
              <a:ext uri="{FF2B5EF4-FFF2-40B4-BE49-F238E27FC236}">
                <a16:creationId xmlns:a16="http://schemas.microsoft.com/office/drawing/2014/main" id="{21D6CABE-D00F-426A-9268-AE89FCF08AB6}"/>
              </a:ext>
            </a:extLst>
          </p:cNvPr>
          <p:cNvSpPr>
            <a:spLocks noChangeArrowheads="1"/>
          </p:cNvSpPr>
          <p:nvPr/>
        </p:nvSpPr>
        <p:spPr bwMode="auto">
          <a:xfrm>
            <a:off x="6322434" y="3990407"/>
            <a:ext cx="185737" cy="365125"/>
          </a:xfrm>
          <a:prstGeom prst="rect">
            <a:avLst/>
          </a:prstGeom>
          <a:noFill/>
          <a:ln w="9525">
            <a:noFill/>
            <a:miter lim="800000"/>
            <a:headEnd/>
            <a:tailEnd/>
          </a:ln>
        </p:spPr>
        <p:txBody>
          <a:bodyPr wrap="none" lIns="0" tIns="0" rIns="0" bIns="0">
            <a:spAutoFit/>
          </a:bodyPr>
          <a:lstStyle/>
          <a:p>
            <a:pPr marL="342900" indent="-342900" algn="l">
              <a:spcBef>
                <a:spcPct val="20000"/>
              </a:spcBef>
            </a:pPr>
            <a:r>
              <a:rPr lang="en-GB" sz="2400">
                <a:latin typeface="Comic Sans MS" pitchFamily="66" charset="0"/>
              </a:rPr>
              <a:t>0</a:t>
            </a:r>
          </a:p>
        </p:txBody>
      </p:sp>
      <p:sp>
        <p:nvSpPr>
          <p:cNvPr id="20" name="Rectangle 19">
            <a:extLst>
              <a:ext uri="{FF2B5EF4-FFF2-40B4-BE49-F238E27FC236}">
                <a16:creationId xmlns:a16="http://schemas.microsoft.com/office/drawing/2014/main" id="{15737303-5BB5-4645-8C60-5727490848CD}"/>
              </a:ext>
            </a:extLst>
          </p:cNvPr>
          <p:cNvSpPr>
            <a:spLocks noChangeArrowheads="1"/>
          </p:cNvSpPr>
          <p:nvPr/>
        </p:nvSpPr>
        <p:spPr bwMode="auto">
          <a:xfrm>
            <a:off x="7246359" y="3990407"/>
            <a:ext cx="185737" cy="365125"/>
          </a:xfrm>
          <a:prstGeom prst="rect">
            <a:avLst/>
          </a:prstGeom>
          <a:noFill/>
          <a:ln w="9525">
            <a:noFill/>
            <a:miter lim="800000"/>
            <a:headEnd/>
            <a:tailEnd/>
          </a:ln>
        </p:spPr>
        <p:txBody>
          <a:bodyPr wrap="none" lIns="0" tIns="0" rIns="0" bIns="0">
            <a:spAutoFit/>
          </a:bodyPr>
          <a:lstStyle/>
          <a:p>
            <a:pPr marL="342900" indent="-342900" algn="l">
              <a:spcBef>
                <a:spcPct val="20000"/>
              </a:spcBef>
            </a:pPr>
            <a:r>
              <a:rPr lang="en-GB" sz="2400">
                <a:latin typeface="Comic Sans MS" pitchFamily="66" charset="0"/>
              </a:rPr>
              <a:t>0</a:t>
            </a:r>
          </a:p>
        </p:txBody>
      </p:sp>
      <p:sp>
        <p:nvSpPr>
          <p:cNvPr id="21" name="Rectangle 20">
            <a:extLst>
              <a:ext uri="{FF2B5EF4-FFF2-40B4-BE49-F238E27FC236}">
                <a16:creationId xmlns:a16="http://schemas.microsoft.com/office/drawing/2014/main" id="{FE784ECB-3EDB-41F5-86E2-A0062DD563BC}"/>
              </a:ext>
            </a:extLst>
          </p:cNvPr>
          <p:cNvSpPr>
            <a:spLocks noChangeArrowheads="1"/>
          </p:cNvSpPr>
          <p:nvPr/>
        </p:nvSpPr>
        <p:spPr bwMode="auto">
          <a:xfrm>
            <a:off x="8168696" y="3990407"/>
            <a:ext cx="136525" cy="365125"/>
          </a:xfrm>
          <a:prstGeom prst="rect">
            <a:avLst/>
          </a:prstGeom>
          <a:noFill/>
          <a:ln w="9525">
            <a:noFill/>
            <a:miter lim="800000"/>
            <a:headEnd/>
            <a:tailEnd/>
          </a:ln>
        </p:spPr>
        <p:txBody>
          <a:bodyPr wrap="none" lIns="0" tIns="0" rIns="0" bIns="0">
            <a:spAutoFit/>
          </a:bodyPr>
          <a:lstStyle/>
          <a:p>
            <a:pPr marL="342900" indent="-342900" algn="l">
              <a:spcBef>
                <a:spcPct val="20000"/>
              </a:spcBef>
            </a:pPr>
            <a:r>
              <a:rPr lang="en-GB" sz="2400">
                <a:latin typeface="Comic Sans MS" pitchFamily="66" charset="0"/>
              </a:rPr>
              <a:t>1</a:t>
            </a:r>
          </a:p>
        </p:txBody>
      </p:sp>
      <p:sp>
        <p:nvSpPr>
          <p:cNvPr id="22" name="Line 19">
            <a:extLst>
              <a:ext uri="{FF2B5EF4-FFF2-40B4-BE49-F238E27FC236}">
                <a16:creationId xmlns:a16="http://schemas.microsoft.com/office/drawing/2014/main" id="{B04ACF9A-3F32-4669-A262-F52C49180997}"/>
              </a:ext>
            </a:extLst>
          </p:cNvPr>
          <p:cNvSpPr>
            <a:spLocks noChangeShapeType="1"/>
          </p:cNvSpPr>
          <p:nvPr/>
        </p:nvSpPr>
        <p:spPr bwMode="auto">
          <a:xfrm>
            <a:off x="5031796" y="5003232"/>
            <a:ext cx="923925" cy="1588"/>
          </a:xfrm>
          <a:prstGeom prst="line">
            <a:avLst/>
          </a:prstGeom>
          <a:noFill/>
          <a:ln w="57150">
            <a:solidFill>
              <a:srgbClr val="0070C0"/>
            </a:solidFill>
            <a:round/>
            <a:headEnd/>
            <a:tailEnd/>
          </a:ln>
        </p:spPr>
        <p:txBody>
          <a:bodyPr/>
          <a:lstStyle/>
          <a:p>
            <a:endParaRPr lang="en-GB"/>
          </a:p>
        </p:txBody>
      </p:sp>
      <p:sp>
        <p:nvSpPr>
          <p:cNvPr id="23" name="Line 20">
            <a:extLst>
              <a:ext uri="{FF2B5EF4-FFF2-40B4-BE49-F238E27FC236}">
                <a16:creationId xmlns:a16="http://schemas.microsoft.com/office/drawing/2014/main" id="{5E3107DB-5E34-41C4-8A51-FE0D050903BA}"/>
              </a:ext>
            </a:extLst>
          </p:cNvPr>
          <p:cNvSpPr>
            <a:spLocks noChangeShapeType="1"/>
          </p:cNvSpPr>
          <p:nvPr/>
        </p:nvSpPr>
        <p:spPr bwMode="auto">
          <a:xfrm>
            <a:off x="6878059" y="5003232"/>
            <a:ext cx="911225" cy="0"/>
          </a:xfrm>
          <a:prstGeom prst="line">
            <a:avLst/>
          </a:prstGeom>
          <a:noFill/>
          <a:ln w="57150">
            <a:solidFill>
              <a:srgbClr val="0070C0"/>
            </a:solidFill>
            <a:round/>
            <a:headEnd/>
            <a:tailEnd/>
          </a:ln>
        </p:spPr>
        <p:txBody>
          <a:bodyPr/>
          <a:lstStyle/>
          <a:p>
            <a:endParaRPr lang="en-GB"/>
          </a:p>
        </p:txBody>
      </p:sp>
      <p:sp>
        <p:nvSpPr>
          <p:cNvPr id="24" name="Line 21">
            <a:extLst>
              <a:ext uri="{FF2B5EF4-FFF2-40B4-BE49-F238E27FC236}">
                <a16:creationId xmlns:a16="http://schemas.microsoft.com/office/drawing/2014/main" id="{74204AF2-ACD2-449B-B20E-D0665B454A17}"/>
              </a:ext>
            </a:extLst>
          </p:cNvPr>
          <p:cNvSpPr>
            <a:spLocks noChangeShapeType="1"/>
          </p:cNvSpPr>
          <p:nvPr/>
        </p:nvSpPr>
        <p:spPr bwMode="auto">
          <a:xfrm>
            <a:off x="5973184" y="4974657"/>
            <a:ext cx="922338" cy="1588"/>
          </a:xfrm>
          <a:prstGeom prst="line">
            <a:avLst/>
          </a:prstGeom>
          <a:noFill/>
          <a:ln w="57150">
            <a:solidFill>
              <a:srgbClr val="0070C0"/>
            </a:solidFill>
            <a:round/>
            <a:headEnd/>
            <a:tailEnd/>
          </a:ln>
        </p:spPr>
        <p:txBody>
          <a:bodyPr/>
          <a:lstStyle/>
          <a:p>
            <a:endParaRPr lang="en-GB"/>
          </a:p>
        </p:txBody>
      </p:sp>
      <p:sp>
        <p:nvSpPr>
          <p:cNvPr id="25" name="Rectangle 24">
            <a:extLst>
              <a:ext uri="{FF2B5EF4-FFF2-40B4-BE49-F238E27FC236}">
                <a16:creationId xmlns:a16="http://schemas.microsoft.com/office/drawing/2014/main" id="{6A8DFA77-1B76-4CDA-B789-CC6A23B2E01B}"/>
              </a:ext>
            </a:extLst>
          </p:cNvPr>
          <p:cNvSpPr>
            <a:spLocks noChangeArrowheads="1"/>
          </p:cNvSpPr>
          <p:nvPr/>
        </p:nvSpPr>
        <p:spPr bwMode="auto">
          <a:xfrm>
            <a:off x="3831646" y="4919095"/>
            <a:ext cx="342900" cy="365125"/>
          </a:xfrm>
          <a:prstGeom prst="rect">
            <a:avLst/>
          </a:prstGeom>
          <a:noFill/>
          <a:ln w="9525">
            <a:noFill/>
            <a:miter lim="800000"/>
            <a:headEnd/>
            <a:tailEnd/>
          </a:ln>
        </p:spPr>
        <p:txBody>
          <a:bodyPr wrap="none" lIns="0" tIns="0" rIns="0" bIns="0">
            <a:spAutoFit/>
          </a:bodyPr>
          <a:lstStyle/>
          <a:p>
            <a:pPr marL="342900" indent="-342900" algn="l">
              <a:spcBef>
                <a:spcPct val="20000"/>
              </a:spcBef>
              <a:buFontTx/>
              <a:buChar char="•"/>
            </a:pPr>
            <a:endParaRPr lang="en-GB" sz="2400">
              <a:latin typeface="Comic Sans MS" pitchFamily="66" charset="0"/>
            </a:endParaRPr>
          </a:p>
        </p:txBody>
      </p:sp>
      <p:sp>
        <p:nvSpPr>
          <p:cNvPr id="26" name="Rectangle 25">
            <a:extLst>
              <a:ext uri="{FF2B5EF4-FFF2-40B4-BE49-F238E27FC236}">
                <a16:creationId xmlns:a16="http://schemas.microsoft.com/office/drawing/2014/main" id="{F5197E30-C0AF-4685-8B5C-38F31E04D17A}"/>
              </a:ext>
            </a:extLst>
          </p:cNvPr>
          <p:cNvSpPr>
            <a:spLocks noChangeArrowheads="1"/>
          </p:cNvSpPr>
          <p:nvPr/>
        </p:nvSpPr>
        <p:spPr bwMode="auto">
          <a:xfrm>
            <a:off x="3831646" y="5201670"/>
            <a:ext cx="342900" cy="365125"/>
          </a:xfrm>
          <a:prstGeom prst="rect">
            <a:avLst/>
          </a:prstGeom>
          <a:noFill/>
          <a:ln w="9525">
            <a:noFill/>
            <a:miter lim="800000"/>
            <a:headEnd/>
            <a:tailEnd/>
          </a:ln>
        </p:spPr>
        <p:txBody>
          <a:bodyPr wrap="none" lIns="0" tIns="0" rIns="0" bIns="0">
            <a:spAutoFit/>
          </a:bodyPr>
          <a:lstStyle/>
          <a:p>
            <a:pPr marL="342900" indent="-342900" algn="l">
              <a:spcBef>
                <a:spcPct val="20000"/>
              </a:spcBef>
              <a:buFontTx/>
              <a:buChar char="•"/>
            </a:pPr>
            <a:endParaRPr lang="en-GB" sz="2400">
              <a:latin typeface="Comic Sans MS" pitchFamily="66" charset="0"/>
            </a:endParaRPr>
          </a:p>
        </p:txBody>
      </p:sp>
      <p:sp>
        <p:nvSpPr>
          <p:cNvPr id="27" name="Rectangle 26">
            <a:extLst>
              <a:ext uri="{FF2B5EF4-FFF2-40B4-BE49-F238E27FC236}">
                <a16:creationId xmlns:a16="http://schemas.microsoft.com/office/drawing/2014/main" id="{94E0C18B-0042-4B22-A2BB-36A6C2A6B644}"/>
              </a:ext>
            </a:extLst>
          </p:cNvPr>
          <p:cNvSpPr>
            <a:spLocks noChangeArrowheads="1"/>
          </p:cNvSpPr>
          <p:nvPr/>
        </p:nvSpPr>
        <p:spPr bwMode="auto">
          <a:xfrm>
            <a:off x="2980746" y="5128645"/>
            <a:ext cx="1581150" cy="365125"/>
          </a:xfrm>
          <a:prstGeom prst="rect">
            <a:avLst/>
          </a:prstGeom>
          <a:noFill/>
          <a:ln w="9525">
            <a:noFill/>
            <a:miter lim="800000"/>
            <a:headEnd/>
            <a:tailEnd/>
          </a:ln>
        </p:spPr>
        <p:txBody>
          <a:bodyPr wrap="none" lIns="0" tIns="0" rIns="0" bIns="0">
            <a:spAutoFit/>
          </a:bodyPr>
          <a:lstStyle/>
          <a:p>
            <a:pPr marL="342900" indent="-342900" algn="l">
              <a:spcBef>
                <a:spcPct val="20000"/>
              </a:spcBef>
            </a:pPr>
            <a:r>
              <a:rPr lang="en-GB" sz="2400">
                <a:latin typeface="Comic Sans MS" pitchFamily="66" charset="0"/>
              </a:rPr>
              <a:t>NRZI wave</a:t>
            </a:r>
          </a:p>
        </p:txBody>
      </p:sp>
      <p:sp>
        <p:nvSpPr>
          <p:cNvPr id="28" name="Line 26">
            <a:extLst>
              <a:ext uri="{FF2B5EF4-FFF2-40B4-BE49-F238E27FC236}">
                <a16:creationId xmlns:a16="http://schemas.microsoft.com/office/drawing/2014/main" id="{3DEF4B25-F403-4E00-991B-74EA11B00DE7}"/>
              </a:ext>
            </a:extLst>
          </p:cNvPr>
          <p:cNvSpPr>
            <a:spLocks noChangeShapeType="1"/>
          </p:cNvSpPr>
          <p:nvPr/>
        </p:nvSpPr>
        <p:spPr bwMode="auto">
          <a:xfrm flipV="1">
            <a:off x="5033384" y="4311082"/>
            <a:ext cx="406400" cy="987425"/>
          </a:xfrm>
          <a:prstGeom prst="line">
            <a:avLst/>
          </a:prstGeom>
          <a:noFill/>
          <a:ln w="38100">
            <a:solidFill>
              <a:srgbClr val="FF0000"/>
            </a:solidFill>
            <a:round/>
            <a:headEnd/>
            <a:tailEnd type="triangle" w="med" len="med"/>
          </a:ln>
          <a:effectLst/>
        </p:spPr>
        <p:txBody>
          <a:bodyPr/>
          <a:lstStyle/>
          <a:p>
            <a:endParaRPr lang="en-GB"/>
          </a:p>
        </p:txBody>
      </p:sp>
      <p:sp>
        <p:nvSpPr>
          <p:cNvPr id="29" name="Line 27">
            <a:extLst>
              <a:ext uri="{FF2B5EF4-FFF2-40B4-BE49-F238E27FC236}">
                <a16:creationId xmlns:a16="http://schemas.microsoft.com/office/drawing/2014/main" id="{BF4A3E5D-A5EA-4950-A776-AD1A5CF3BCFD}"/>
              </a:ext>
            </a:extLst>
          </p:cNvPr>
          <p:cNvSpPr>
            <a:spLocks noChangeShapeType="1"/>
          </p:cNvSpPr>
          <p:nvPr/>
        </p:nvSpPr>
        <p:spPr bwMode="auto">
          <a:xfrm flipV="1">
            <a:off x="7821034" y="4306319"/>
            <a:ext cx="354012" cy="992187"/>
          </a:xfrm>
          <a:prstGeom prst="line">
            <a:avLst/>
          </a:prstGeom>
          <a:noFill/>
          <a:ln w="38100">
            <a:solidFill>
              <a:srgbClr val="FF0000"/>
            </a:solidFill>
            <a:round/>
            <a:headEnd/>
            <a:tailEnd type="triangle" w="med" len="med"/>
          </a:ln>
          <a:effectLst/>
        </p:spPr>
        <p:txBody>
          <a:bodyPr/>
          <a:lstStyle/>
          <a:p>
            <a:endParaRPr lang="en-GB"/>
          </a:p>
        </p:txBody>
      </p:sp>
      <p:sp>
        <p:nvSpPr>
          <p:cNvPr id="30" name="Line 28">
            <a:extLst>
              <a:ext uri="{FF2B5EF4-FFF2-40B4-BE49-F238E27FC236}">
                <a16:creationId xmlns:a16="http://schemas.microsoft.com/office/drawing/2014/main" id="{C004580F-30A3-4D37-8C3E-D1629EDF80C3}"/>
              </a:ext>
            </a:extLst>
          </p:cNvPr>
          <p:cNvSpPr>
            <a:spLocks noChangeShapeType="1"/>
          </p:cNvSpPr>
          <p:nvPr/>
        </p:nvSpPr>
        <p:spPr bwMode="auto">
          <a:xfrm flipV="1">
            <a:off x="5973184" y="4323782"/>
            <a:ext cx="333375" cy="652463"/>
          </a:xfrm>
          <a:prstGeom prst="line">
            <a:avLst/>
          </a:prstGeom>
          <a:noFill/>
          <a:ln w="38100">
            <a:solidFill>
              <a:srgbClr val="FF0000"/>
            </a:solidFill>
            <a:round/>
            <a:headEnd/>
            <a:tailEnd type="triangle" w="med" len="med"/>
          </a:ln>
          <a:effectLst/>
        </p:spPr>
        <p:txBody>
          <a:bodyPr/>
          <a:lstStyle/>
          <a:p>
            <a:endParaRPr lang="en-GB"/>
          </a:p>
        </p:txBody>
      </p:sp>
      <p:sp>
        <p:nvSpPr>
          <p:cNvPr id="31" name="Line 29">
            <a:extLst>
              <a:ext uri="{FF2B5EF4-FFF2-40B4-BE49-F238E27FC236}">
                <a16:creationId xmlns:a16="http://schemas.microsoft.com/office/drawing/2014/main" id="{5D62BF96-19E9-4C65-9212-EF5AF9A7BCBA}"/>
              </a:ext>
            </a:extLst>
          </p:cNvPr>
          <p:cNvSpPr>
            <a:spLocks noChangeShapeType="1"/>
          </p:cNvSpPr>
          <p:nvPr/>
        </p:nvSpPr>
        <p:spPr bwMode="auto">
          <a:xfrm>
            <a:off x="7821034" y="5584257"/>
            <a:ext cx="911225" cy="0"/>
          </a:xfrm>
          <a:prstGeom prst="line">
            <a:avLst/>
          </a:prstGeom>
          <a:noFill/>
          <a:ln w="57150">
            <a:solidFill>
              <a:srgbClr val="0070C0"/>
            </a:solidFill>
            <a:round/>
            <a:headEnd/>
            <a:tailEnd/>
          </a:ln>
        </p:spPr>
        <p:txBody>
          <a:bodyPr/>
          <a:lstStyle/>
          <a:p>
            <a:endParaRPr lang="en-GB"/>
          </a:p>
        </p:txBody>
      </p:sp>
      <p:sp>
        <p:nvSpPr>
          <p:cNvPr id="32" name="Line 30">
            <a:extLst>
              <a:ext uri="{FF2B5EF4-FFF2-40B4-BE49-F238E27FC236}">
                <a16:creationId xmlns:a16="http://schemas.microsoft.com/office/drawing/2014/main" id="{F1419203-9983-4352-839A-5BBF9B4400B1}"/>
              </a:ext>
            </a:extLst>
          </p:cNvPr>
          <p:cNvSpPr>
            <a:spLocks noChangeShapeType="1"/>
          </p:cNvSpPr>
          <p:nvPr/>
        </p:nvSpPr>
        <p:spPr bwMode="auto">
          <a:xfrm>
            <a:off x="4830184" y="5584257"/>
            <a:ext cx="187325" cy="0"/>
          </a:xfrm>
          <a:prstGeom prst="line">
            <a:avLst/>
          </a:prstGeom>
          <a:noFill/>
          <a:ln w="57150">
            <a:solidFill>
              <a:srgbClr val="0070C0"/>
            </a:solidFill>
            <a:round/>
            <a:headEnd/>
            <a:tailEnd/>
          </a:ln>
        </p:spPr>
        <p:txBody>
          <a:bodyPr/>
          <a:lstStyle/>
          <a:p>
            <a:endParaRPr lang="en-GB"/>
          </a:p>
        </p:txBody>
      </p:sp>
      <p:sp>
        <p:nvSpPr>
          <p:cNvPr id="33" name="Line 31">
            <a:extLst>
              <a:ext uri="{FF2B5EF4-FFF2-40B4-BE49-F238E27FC236}">
                <a16:creationId xmlns:a16="http://schemas.microsoft.com/office/drawing/2014/main" id="{0488E90E-619D-4E73-AEA2-7211A392C887}"/>
              </a:ext>
            </a:extLst>
          </p:cNvPr>
          <p:cNvSpPr>
            <a:spLocks noChangeShapeType="1"/>
          </p:cNvSpPr>
          <p:nvPr/>
        </p:nvSpPr>
        <p:spPr bwMode="auto">
          <a:xfrm flipV="1">
            <a:off x="6897109" y="4352357"/>
            <a:ext cx="333375" cy="652463"/>
          </a:xfrm>
          <a:prstGeom prst="line">
            <a:avLst/>
          </a:prstGeom>
          <a:noFill/>
          <a:ln w="38100">
            <a:solidFill>
              <a:srgbClr val="FF0000"/>
            </a:solidFill>
            <a:round/>
            <a:headEnd/>
            <a:tailEnd type="triangle" w="med" len="med"/>
          </a:ln>
          <a:effectLst/>
        </p:spPr>
        <p:txBody>
          <a:bodyPr/>
          <a:lstStyle/>
          <a:p>
            <a:endParaRPr lang="en-GB"/>
          </a:p>
        </p:txBody>
      </p:sp>
      <p:sp>
        <p:nvSpPr>
          <p:cNvPr id="34" name="Line 29">
            <a:extLst>
              <a:ext uri="{FF2B5EF4-FFF2-40B4-BE49-F238E27FC236}">
                <a16:creationId xmlns:a16="http://schemas.microsoft.com/office/drawing/2014/main" id="{E2D40E79-3803-461C-B97A-8BA9FDEA2975}"/>
              </a:ext>
            </a:extLst>
          </p:cNvPr>
          <p:cNvSpPr>
            <a:spLocks noChangeShapeType="1"/>
          </p:cNvSpPr>
          <p:nvPr/>
        </p:nvSpPr>
        <p:spPr bwMode="auto">
          <a:xfrm flipH="1" flipV="1">
            <a:off x="7800396" y="5045345"/>
            <a:ext cx="0" cy="540000"/>
          </a:xfrm>
          <a:prstGeom prst="line">
            <a:avLst/>
          </a:prstGeom>
          <a:noFill/>
          <a:ln w="57150">
            <a:solidFill>
              <a:srgbClr val="0070C0"/>
            </a:solidFill>
            <a:round/>
            <a:headEnd/>
            <a:tailEnd/>
          </a:ln>
        </p:spPr>
        <p:txBody>
          <a:bodyPr/>
          <a:lstStyle/>
          <a:p>
            <a:endParaRPr lang="en-GB"/>
          </a:p>
        </p:txBody>
      </p:sp>
      <p:sp>
        <p:nvSpPr>
          <p:cNvPr id="35" name="Line 29">
            <a:extLst>
              <a:ext uri="{FF2B5EF4-FFF2-40B4-BE49-F238E27FC236}">
                <a16:creationId xmlns:a16="http://schemas.microsoft.com/office/drawing/2014/main" id="{89930A13-75CB-47D1-B50A-80733D78F2E1}"/>
              </a:ext>
            </a:extLst>
          </p:cNvPr>
          <p:cNvSpPr>
            <a:spLocks noChangeShapeType="1"/>
          </p:cNvSpPr>
          <p:nvPr/>
        </p:nvSpPr>
        <p:spPr bwMode="auto">
          <a:xfrm flipH="1" flipV="1">
            <a:off x="5031796" y="5020004"/>
            <a:ext cx="0" cy="540000"/>
          </a:xfrm>
          <a:prstGeom prst="line">
            <a:avLst/>
          </a:prstGeom>
          <a:noFill/>
          <a:ln w="57150">
            <a:solidFill>
              <a:srgbClr val="0070C0"/>
            </a:solidFill>
            <a:round/>
            <a:headEnd/>
            <a:tailEnd/>
          </a:ln>
        </p:spPr>
        <p:txBody>
          <a:bodyPr/>
          <a:lstStyle/>
          <a:p>
            <a:endParaRPr lang="en-GB"/>
          </a:p>
        </p:txBody>
      </p:sp>
    </p:spTree>
    <p:extLst>
      <p:ext uri="{BB962C8B-B14F-4D97-AF65-F5344CB8AC3E}">
        <p14:creationId xmlns:p14="http://schemas.microsoft.com/office/powerpoint/2010/main" val="41057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CE8E57-EC89-4AB0-B6E9-518AC668CED4}"/>
              </a:ext>
            </a:extLst>
          </p:cNvPr>
          <p:cNvSpPr txBox="1">
            <a:spLocks/>
          </p:cNvSpPr>
          <p:nvPr/>
        </p:nvSpPr>
        <p:spPr>
          <a:xfrm>
            <a:off x="133350" y="30571"/>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Communications theory (1)</a:t>
            </a:r>
            <a:endParaRPr lang="en-GB" sz="4000" b="1" dirty="0">
              <a:solidFill>
                <a:srgbClr val="0070C0"/>
              </a:solidFill>
            </a:endParaRPr>
          </a:p>
        </p:txBody>
      </p:sp>
      <p:cxnSp>
        <p:nvCxnSpPr>
          <p:cNvPr id="7" name="Straight Connector 6">
            <a:extLst>
              <a:ext uri="{FF2B5EF4-FFF2-40B4-BE49-F238E27FC236}">
                <a16:creationId xmlns:a16="http://schemas.microsoft.com/office/drawing/2014/main" id="{7CDE756A-C6CB-4A13-8DDE-B02A63A44F94}"/>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D5A0880-519B-4422-AA56-996CB693A8A5}"/>
              </a:ext>
            </a:extLst>
          </p:cNvPr>
          <p:cNvSpPr txBox="1"/>
          <p:nvPr/>
        </p:nvSpPr>
        <p:spPr>
          <a:xfrm>
            <a:off x="247650" y="1116030"/>
            <a:ext cx="7493008" cy="3416320"/>
          </a:xfrm>
          <a:prstGeom prst="rect">
            <a:avLst/>
          </a:prstGeom>
          <a:noFill/>
        </p:spPr>
        <p:txBody>
          <a:bodyPr wrap="square">
            <a:spAutoFit/>
          </a:bodyPr>
          <a:lstStyle/>
          <a:p>
            <a:pPr algn="just"/>
            <a:r>
              <a:rPr lang="en-GB" sz="2400" b="0" dirty="0"/>
              <a:t>- There are two main types of signals: </a:t>
            </a:r>
            <a:r>
              <a:rPr lang="en-GB" sz="2400" b="1" dirty="0"/>
              <a:t>analogue</a:t>
            </a:r>
            <a:r>
              <a:rPr lang="en-GB" sz="2400" b="0" dirty="0"/>
              <a:t> signal and </a:t>
            </a:r>
            <a:r>
              <a:rPr lang="en-GB" sz="2400" b="1" dirty="0"/>
              <a:t>digital</a:t>
            </a:r>
            <a:r>
              <a:rPr lang="en-GB" sz="2400" b="0" dirty="0"/>
              <a:t> signal</a:t>
            </a:r>
          </a:p>
          <a:p>
            <a:pPr marL="342900" indent="-342900" algn="just">
              <a:buClr>
                <a:srgbClr val="0070C0"/>
              </a:buClr>
              <a:buFont typeface="Arial" panose="020B0604020202020204" pitchFamily="34" charset="0"/>
              <a:buChar char="•"/>
            </a:pPr>
            <a:r>
              <a:rPr lang="en-GB" sz="2400" b="0" dirty="0"/>
              <a:t>An </a:t>
            </a:r>
            <a:r>
              <a:rPr lang="en-GB" sz="2400" b="1" dirty="0"/>
              <a:t>analogue</a:t>
            </a:r>
            <a:r>
              <a:rPr lang="en-GB" sz="2400" b="0" dirty="0"/>
              <a:t> signal is denoted by </a:t>
            </a:r>
            <a:r>
              <a:rPr lang="en-GB" sz="2400" b="1" dirty="0"/>
              <a:t>sine</a:t>
            </a:r>
            <a:r>
              <a:rPr lang="en-GB" sz="2400" b="0" dirty="0"/>
              <a:t> waves. It uses a continuous range of values to represent information (more suited for measuring natural or physical values</a:t>
            </a:r>
            <a:r>
              <a:rPr lang="en-GB" sz="2400" dirty="0"/>
              <a:t>)</a:t>
            </a:r>
            <a:endParaRPr lang="en-GB" sz="2400" b="0" dirty="0"/>
          </a:p>
          <a:p>
            <a:pPr marL="342900" indent="-342900" algn="just">
              <a:buClr>
                <a:srgbClr val="0070C0"/>
              </a:buClr>
              <a:buFont typeface="Arial" panose="020B0604020202020204" pitchFamily="34" charset="0"/>
              <a:buChar char="•"/>
            </a:pPr>
            <a:r>
              <a:rPr lang="en-GB" sz="2400" dirty="0"/>
              <a:t>A</a:t>
            </a:r>
            <a:r>
              <a:rPr lang="en-GB" sz="2400" b="0" dirty="0"/>
              <a:t> </a:t>
            </a:r>
            <a:r>
              <a:rPr lang="en-GB" sz="2400" b="1" dirty="0"/>
              <a:t>Digital</a:t>
            </a:r>
            <a:r>
              <a:rPr lang="en-GB" sz="2400" b="0" dirty="0"/>
              <a:t> signal is denoted by </a:t>
            </a:r>
            <a:r>
              <a:rPr lang="en-GB" sz="2400" b="1" dirty="0"/>
              <a:t>square</a:t>
            </a:r>
            <a:r>
              <a:rPr lang="en-GB" sz="2400" b="0" dirty="0"/>
              <a:t> waves. It uses discrete 0 and 1 to represent information (more suited </a:t>
            </a:r>
            <a:r>
              <a:rPr lang="en-US" altLang="en-US" sz="2400" b="0" dirty="0"/>
              <a:t>for computing and digital electronics</a:t>
            </a:r>
            <a:r>
              <a:rPr lang="en-GB" sz="2400" b="0" dirty="0"/>
              <a:t>)</a:t>
            </a:r>
          </a:p>
          <a:p>
            <a:pPr algn="just"/>
            <a:endParaRPr lang="en-GB" sz="2400" b="0" dirty="0"/>
          </a:p>
        </p:txBody>
      </p:sp>
      <p:pic>
        <p:nvPicPr>
          <p:cNvPr id="1026" name="Picture 2" descr="What are Analog and Digital Signals? Differences, Examples">
            <a:extLst>
              <a:ext uri="{FF2B5EF4-FFF2-40B4-BE49-F238E27FC236}">
                <a16:creationId xmlns:a16="http://schemas.microsoft.com/office/drawing/2014/main" id="{CA16D6FA-07D4-4A9C-9DE0-F5A3FD9F9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28"/>
          <a:stretch/>
        </p:blipFill>
        <p:spPr bwMode="auto">
          <a:xfrm>
            <a:off x="8126858" y="1433210"/>
            <a:ext cx="4065142" cy="29538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DF85E56-4CE9-4556-8769-2AA3BE4B5C0F}"/>
              </a:ext>
            </a:extLst>
          </p:cNvPr>
          <p:cNvSpPr txBox="1"/>
          <p:nvPr/>
        </p:nvSpPr>
        <p:spPr>
          <a:xfrm>
            <a:off x="247650" y="5100900"/>
            <a:ext cx="11516260" cy="830997"/>
          </a:xfrm>
          <a:prstGeom prst="rect">
            <a:avLst/>
          </a:prstGeom>
          <a:noFill/>
        </p:spPr>
        <p:txBody>
          <a:bodyPr wrap="square">
            <a:spAutoFit/>
          </a:bodyPr>
          <a:lstStyle/>
          <a:p>
            <a:pPr algn="just"/>
            <a:r>
              <a:rPr lang="en-US" sz="2400" kern="0" dirty="0">
                <a:cs typeface="Times New Roman" panose="02020603050405020304" pitchFamily="18" charset="0"/>
              </a:rPr>
              <a:t>- In the real world there is no such thing as a digital signal, only an analogue approximation. </a:t>
            </a:r>
            <a:r>
              <a:rPr lang="en-US" sz="2400" b="1" kern="0" dirty="0">
                <a:cs typeface="Times New Roman" panose="02020603050405020304" pitchFamily="18" charset="0"/>
              </a:rPr>
              <a:t>Then how do we generate a square wave</a:t>
            </a:r>
            <a:r>
              <a:rPr lang="en-US" sz="2400" kern="0" dirty="0">
                <a:cs typeface="Times New Roman" panose="02020603050405020304" pitchFamily="18" charset="0"/>
              </a:rPr>
              <a:t>?</a:t>
            </a:r>
          </a:p>
        </p:txBody>
      </p:sp>
    </p:spTree>
    <p:extLst>
      <p:ext uri="{BB962C8B-B14F-4D97-AF65-F5344CB8AC3E}">
        <p14:creationId xmlns:p14="http://schemas.microsoft.com/office/powerpoint/2010/main" val="232094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AB35EEC-4CE2-4DE4-948B-4B28FD2C62F4}"/>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EDECEAEE-1F45-414A-9AFE-FAAC5C5F2902}"/>
              </a:ext>
            </a:extLst>
          </p:cNvPr>
          <p:cNvSpPr txBox="1">
            <a:spLocks/>
          </p:cNvSpPr>
          <p:nvPr/>
        </p:nvSpPr>
        <p:spPr>
          <a:xfrm>
            <a:off x="133350" y="152898"/>
            <a:ext cx="11811000" cy="75047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700" b="1" kern="0" dirty="0">
                <a:solidFill>
                  <a:srgbClr val="0070C0"/>
                </a:solidFill>
              </a:rPr>
              <a:t>Line Codes – Non-Return-to-Zero-Inverted (NRZI) Encoding</a:t>
            </a:r>
            <a:r>
              <a:rPr lang="en-US" sz="4000" b="1" kern="0" dirty="0">
                <a:solidFill>
                  <a:srgbClr val="0070C0"/>
                </a:solidFill>
              </a:rPr>
              <a:t>  </a:t>
            </a:r>
          </a:p>
        </p:txBody>
      </p:sp>
      <p:sp>
        <p:nvSpPr>
          <p:cNvPr id="7" name="TextBox 6">
            <a:extLst>
              <a:ext uri="{FF2B5EF4-FFF2-40B4-BE49-F238E27FC236}">
                <a16:creationId xmlns:a16="http://schemas.microsoft.com/office/drawing/2014/main" id="{47FA5158-519A-4D75-ACF4-84D2A81B56EE}"/>
              </a:ext>
            </a:extLst>
          </p:cNvPr>
          <p:cNvSpPr txBox="1"/>
          <p:nvPr/>
        </p:nvSpPr>
        <p:spPr>
          <a:xfrm>
            <a:off x="133350" y="1086037"/>
            <a:ext cx="11588750" cy="830997"/>
          </a:xfrm>
          <a:prstGeom prst="rect">
            <a:avLst/>
          </a:prstGeom>
          <a:noFill/>
        </p:spPr>
        <p:txBody>
          <a:bodyPr wrap="square">
            <a:spAutoFit/>
          </a:bodyPr>
          <a:lstStyle/>
          <a:p>
            <a:r>
              <a:rPr lang="en-GB" sz="2400" dirty="0">
                <a:solidFill>
                  <a:srgbClr val="000000"/>
                </a:solidFill>
                <a:cs typeface="Times New Roman" panose="02020603050405020304" pitchFamily="18" charset="0"/>
              </a:rPr>
              <a:t>The following digital signal uses the </a:t>
            </a:r>
            <a:r>
              <a:rPr lang="en-GB" sz="2400" b="1" dirty="0">
                <a:solidFill>
                  <a:srgbClr val="000000"/>
                </a:solidFill>
                <a:cs typeface="Times New Roman" panose="02020603050405020304" pitchFamily="18" charset="0"/>
              </a:rPr>
              <a:t>NRZ-I</a:t>
            </a:r>
            <a:r>
              <a:rPr lang="en-GB" sz="2400" dirty="0">
                <a:solidFill>
                  <a:srgbClr val="000000"/>
                </a:solidFill>
                <a:cs typeface="Times New Roman" panose="02020603050405020304" pitchFamily="18" charset="0"/>
              </a:rPr>
              <a:t> encoding scheme. What Binary number does it represent? </a:t>
            </a:r>
            <a:endParaRPr lang="en-GB" sz="2400" dirty="0">
              <a:cs typeface="Times New Roman" panose="02020603050405020304" pitchFamily="18" charset="0"/>
            </a:endParaRPr>
          </a:p>
        </p:txBody>
      </p:sp>
      <p:pic>
        <p:nvPicPr>
          <p:cNvPr id="8" name="Picture 2">
            <a:extLst>
              <a:ext uri="{FF2B5EF4-FFF2-40B4-BE49-F238E27FC236}">
                <a16:creationId xmlns:a16="http://schemas.microsoft.com/office/drawing/2014/main" id="{B7F47CFD-0011-4459-AFE2-83E57D069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839" y="2099694"/>
            <a:ext cx="7043685" cy="59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911FB8F8-10D7-46E8-A5FD-9E39A0F2E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289" y="3761703"/>
            <a:ext cx="7103236" cy="586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E37DED0D-2C9A-4C94-ABF0-F47592284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497" y="5414363"/>
            <a:ext cx="7173027" cy="54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186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B1AB74D-7220-4683-A136-DECBE57BA3CA}"/>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3400" dirty="0"/>
              <a:t>Communications theory</a:t>
            </a:r>
          </a:p>
          <a:p>
            <a:pPr marL="285750" indent="-228600">
              <a:lnSpc>
                <a:spcPct val="90000"/>
              </a:lnSpc>
              <a:spcAft>
                <a:spcPts val="600"/>
              </a:spcAft>
              <a:buFont typeface="Arial" panose="020B0604020202020204" pitchFamily="34" charset="0"/>
              <a:buChar char="•"/>
            </a:pPr>
            <a:r>
              <a:rPr lang="en-US" sz="3400" dirty="0"/>
              <a:t>Transmission media</a:t>
            </a:r>
          </a:p>
          <a:p>
            <a:pPr marL="285750" indent="-228600">
              <a:lnSpc>
                <a:spcPct val="90000"/>
              </a:lnSpc>
              <a:spcAft>
                <a:spcPts val="600"/>
              </a:spcAft>
              <a:buFont typeface="Arial" panose="020B0604020202020204" pitchFamily="34" charset="0"/>
              <a:buChar char="•"/>
            </a:pPr>
            <a:r>
              <a:rPr lang="en-US" sz="3400" dirty="0"/>
              <a:t>Transmission methods</a:t>
            </a:r>
          </a:p>
          <a:p>
            <a:pPr marL="285750" indent="-228600">
              <a:lnSpc>
                <a:spcPct val="90000"/>
              </a:lnSpc>
              <a:spcAft>
                <a:spcPts val="600"/>
              </a:spcAft>
              <a:buFont typeface="Arial" panose="020B0604020202020204" pitchFamily="34" charset="0"/>
              <a:buChar char="•"/>
            </a:pPr>
            <a:r>
              <a:rPr lang="en-US" sz="3400" dirty="0"/>
              <a:t>Line Codes</a:t>
            </a:r>
          </a:p>
          <a:p>
            <a:pPr marL="285750" indent="-228600">
              <a:lnSpc>
                <a:spcPct val="90000"/>
              </a:lnSpc>
              <a:spcAft>
                <a:spcPts val="600"/>
              </a:spcAft>
              <a:buFont typeface="Arial" panose="020B0604020202020204" pitchFamily="34" charset="0"/>
              <a:buChar char="•"/>
            </a:pPr>
            <a:r>
              <a:rPr lang="en-US" sz="3400" b="1" dirty="0"/>
              <a:t>Examples of Networks</a:t>
            </a:r>
          </a:p>
          <a:p>
            <a:pPr marL="1200150" lvl="2" indent="-228600">
              <a:lnSpc>
                <a:spcPct val="90000"/>
              </a:lnSpc>
              <a:spcAft>
                <a:spcPts val="600"/>
              </a:spcAft>
              <a:buFont typeface="Arial" panose="020B0604020202020204" pitchFamily="34" charset="0"/>
              <a:buChar char="•"/>
            </a:pPr>
            <a:r>
              <a:rPr lang="en-US" sz="3400" b="1" dirty="0"/>
              <a:t>Communication satellites</a:t>
            </a:r>
          </a:p>
          <a:p>
            <a:pPr marL="1200150" lvl="2" indent="-228600">
              <a:lnSpc>
                <a:spcPct val="90000"/>
              </a:lnSpc>
              <a:spcAft>
                <a:spcPts val="600"/>
              </a:spcAft>
              <a:buFont typeface="Arial" panose="020B0604020202020204" pitchFamily="34" charset="0"/>
              <a:buChar char="•"/>
            </a:pPr>
            <a:r>
              <a:rPr lang="en-US" sz="3400" b="1" dirty="0"/>
              <a:t>Mobile Networks</a:t>
            </a:r>
          </a:p>
        </p:txBody>
      </p:sp>
      <p:sp>
        <p:nvSpPr>
          <p:cNvPr id="10" name="TextBox 9">
            <a:extLst>
              <a:ext uri="{FF2B5EF4-FFF2-40B4-BE49-F238E27FC236}">
                <a16:creationId xmlns:a16="http://schemas.microsoft.com/office/drawing/2014/main" id="{436E5454-F59B-46FE-BC7F-2379D76A8A4F}"/>
              </a:ext>
            </a:extLst>
          </p:cNvPr>
          <p:cNvSpPr txBox="1"/>
          <p:nvPr/>
        </p:nvSpPr>
        <p:spPr>
          <a:xfrm>
            <a:off x="988815" y="144619"/>
            <a:ext cx="2919738" cy="1494117"/>
          </a:xfrm>
          <a:prstGeom prst="rect">
            <a:avLst/>
          </a:prstGeom>
        </p:spPr>
        <p:txBody>
          <a:bodyPr vert="horz" lIns="91440" tIns="45720" rIns="91440" bIns="45720" rtlCol="0" anchor="b">
            <a:normAutofit/>
          </a:bodyPr>
          <a:lstStyle/>
          <a:p>
            <a:pPr marL="0" lvl="1">
              <a:lnSpc>
                <a:spcPct val="90000"/>
              </a:lnSpc>
              <a:spcBef>
                <a:spcPts val="1000"/>
              </a:spcBef>
            </a:pPr>
            <a:r>
              <a:rPr lang="en-US" sz="4800" b="1" kern="1200" dirty="0">
                <a:solidFill>
                  <a:srgbClr val="FFFFFF"/>
                </a:solidFill>
                <a:latin typeface="+mn-lt"/>
                <a:ea typeface="+mn-ea"/>
                <a:cs typeface="+mn-cs"/>
              </a:rPr>
              <a:t>Content</a:t>
            </a:r>
            <a:endParaRPr lang="en-US" sz="2000" b="1" kern="1200" dirty="0">
              <a:solidFill>
                <a:srgbClr val="FFFFFF"/>
              </a:solidFill>
              <a:latin typeface="+mn-lt"/>
              <a:ea typeface="+mn-ea"/>
              <a:cs typeface="+mn-cs"/>
            </a:endParaRPr>
          </a:p>
        </p:txBody>
      </p:sp>
    </p:spTree>
    <p:extLst>
      <p:ext uri="{BB962C8B-B14F-4D97-AF65-F5344CB8AC3E}">
        <p14:creationId xmlns:p14="http://schemas.microsoft.com/office/powerpoint/2010/main" val="195359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B33A35A-1A0F-415F-AA67-4E5EBDE7CF8C}"/>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94E4AC1-7D79-4066-858B-7E3B1DC64DE0}"/>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Communication Satellites</a:t>
            </a:r>
          </a:p>
        </p:txBody>
      </p:sp>
      <p:sp>
        <p:nvSpPr>
          <p:cNvPr id="6" name="Content Placeholder 2">
            <a:extLst>
              <a:ext uri="{FF2B5EF4-FFF2-40B4-BE49-F238E27FC236}">
                <a16:creationId xmlns:a16="http://schemas.microsoft.com/office/drawing/2014/main" id="{DEA9D2C3-B72A-4C06-A424-205AD957A548}"/>
              </a:ext>
            </a:extLst>
          </p:cNvPr>
          <p:cNvSpPr>
            <a:spLocks noGrp="1"/>
          </p:cNvSpPr>
          <p:nvPr>
            <p:ph idx="1"/>
          </p:nvPr>
        </p:nvSpPr>
        <p:spPr>
          <a:xfrm>
            <a:off x="1455078" y="5415577"/>
            <a:ext cx="9740900" cy="1322745"/>
          </a:xfrm>
        </p:spPr>
        <p:txBody>
          <a:bodyPr>
            <a:normAutofit/>
          </a:bodyPr>
          <a:lstStyle/>
          <a:p>
            <a:pPr marL="0" indent="0">
              <a:buNone/>
            </a:pPr>
            <a:r>
              <a:rPr lang="en-US" sz="2000" kern="0" dirty="0">
                <a:cs typeface="Times New Roman" panose="02020603050405020304" pitchFamily="18" charset="0"/>
              </a:rPr>
              <a:t>Communication satellites and some of their properties, including altitude above the earth, round-trip delay time and number of satellites needed for global coverage</a:t>
            </a:r>
          </a:p>
          <a:p>
            <a:endParaRPr lang="en-GB" dirty="0"/>
          </a:p>
        </p:txBody>
      </p:sp>
      <p:pic>
        <p:nvPicPr>
          <p:cNvPr id="7" name="Picture 6" descr="2-15">
            <a:extLst>
              <a:ext uri="{FF2B5EF4-FFF2-40B4-BE49-F238E27FC236}">
                <a16:creationId xmlns:a16="http://schemas.microsoft.com/office/drawing/2014/main" id="{2E045E98-81C9-4B7D-BD5D-5AD6F367128C}"/>
              </a:ext>
            </a:extLst>
          </p:cNvPr>
          <p:cNvPicPr>
            <a:picLocks noChangeAspect="1" noChangeArrowheads="1"/>
          </p:cNvPicPr>
          <p:nvPr/>
        </p:nvPicPr>
        <p:blipFill>
          <a:blip r:embed="rId3" cstate="print"/>
          <a:srcRect/>
          <a:stretch>
            <a:fillRect/>
          </a:stretch>
        </p:blipFill>
        <p:spPr bwMode="auto">
          <a:xfrm>
            <a:off x="2475706" y="1409242"/>
            <a:ext cx="6656388" cy="3692525"/>
          </a:xfrm>
          <a:prstGeom prst="rect">
            <a:avLst/>
          </a:prstGeom>
          <a:noFill/>
        </p:spPr>
      </p:pic>
    </p:spTree>
    <p:extLst>
      <p:ext uri="{BB962C8B-B14F-4D97-AF65-F5344CB8AC3E}">
        <p14:creationId xmlns:p14="http://schemas.microsoft.com/office/powerpoint/2010/main" val="140866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B33A35A-1A0F-415F-AA67-4E5EBDE7CF8C}"/>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94E4AC1-7D79-4066-858B-7E3B1DC64DE0}"/>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LEO (Low Earth Orbit) Satellites</a:t>
            </a:r>
          </a:p>
        </p:txBody>
      </p:sp>
      <p:sp>
        <p:nvSpPr>
          <p:cNvPr id="8" name="Content Placeholder 2">
            <a:extLst>
              <a:ext uri="{FF2B5EF4-FFF2-40B4-BE49-F238E27FC236}">
                <a16:creationId xmlns:a16="http://schemas.microsoft.com/office/drawing/2014/main" id="{602C3090-3F3E-42D8-B010-C13359986E8E}"/>
              </a:ext>
            </a:extLst>
          </p:cNvPr>
          <p:cNvSpPr>
            <a:spLocks noGrp="1"/>
          </p:cNvSpPr>
          <p:nvPr>
            <p:ph idx="1"/>
          </p:nvPr>
        </p:nvSpPr>
        <p:spPr>
          <a:xfrm>
            <a:off x="231282" y="5508380"/>
            <a:ext cx="4340718" cy="626168"/>
          </a:xfrm>
        </p:spPr>
        <p:txBody>
          <a:bodyPr/>
          <a:lstStyle/>
          <a:p>
            <a:pPr marL="0" indent="0" algn="ctr">
              <a:buNone/>
            </a:pPr>
            <a:r>
              <a:rPr lang="en-US" kern="0" dirty="0">
                <a:cs typeface="Times New Roman" panose="02020603050405020304" pitchFamily="18" charset="0"/>
              </a:rPr>
              <a:t>Relaying in space</a:t>
            </a:r>
          </a:p>
          <a:p>
            <a:pPr algn="ctr"/>
            <a:endParaRPr lang="en-GB" dirty="0"/>
          </a:p>
        </p:txBody>
      </p:sp>
      <p:graphicFrame>
        <p:nvGraphicFramePr>
          <p:cNvPr id="9" name="Object 7">
            <a:extLst>
              <a:ext uri="{FF2B5EF4-FFF2-40B4-BE49-F238E27FC236}">
                <a16:creationId xmlns:a16="http://schemas.microsoft.com/office/drawing/2014/main" id="{E464F0CA-4C40-4AE7-8AC9-20EC8EDC005C}"/>
              </a:ext>
            </a:extLst>
          </p:cNvPr>
          <p:cNvGraphicFramePr>
            <a:graphicFrameLocks noChangeAspect="1"/>
          </p:cNvGraphicFramePr>
          <p:nvPr/>
        </p:nvGraphicFramePr>
        <p:xfrm>
          <a:off x="507328" y="1243785"/>
          <a:ext cx="4789488" cy="4064000"/>
        </p:xfrm>
        <a:graphic>
          <a:graphicData uri="http://schemas.openxmlformats.org/presentationml/2006/ole">
            <mc:AlternateContent xmlns:mc="http://schemas.openxmlformats.org/markup-compatibility/2006">
              <mc:Choice xmlns:v="urn:schemas-microsoft-com:vml" Requires="v">
                <p:oleObj name="Image" r:id="rId3" imgW="20952381" imgH="17777778" progId="">
                  <p:embed/>
                </p:oleObj>
              </mc:Choice>
              <mc:Fallback>
                <p:oleObj name="Image" r:id="rId3" imgW="20952381" imgH="17777778" progId="">
                  <p:embed/>
                  <p:pic>
                    <p:nvPicPr>
                      <p:cNvPr id="9" name="Object 7">
                        <a:extLst>
                          <a:ext uri="{FF2B5EF4-FFF2-40B4-BE49-F238E27FC236}">
                            <a16:creationId xmlns:a16="http://schemas.microsoft.com/office/drawing/2014/main" id="{E464F0CA-4C40-4AE7-8AC9-20EC8EDC0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28" y="1243785"/>
                        <a:ext cx="4789488"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Content Placeholder 2">
            <a:extLst>
              <a:ext uri="{FF2B5EF4-FFF2-40B4-BE49-F238E27FC236}">
                <a16:creationId xmlns:a16="http://schemas.microsoft.com/office/drawing/2014/main" id="{8C8863B5-81D6-44DD-8CF7-C1580DB8514B}"/>
              </a:ext>
            </a:extLst>
          </p:cNvPr>
          <p:cNvSpPr txBox="1">
            <a:spLocks/>
          </p:cNvSpPr>
          <p:nvPr/>
        </p:nvSpPr>
        <p:spPr>
          <a:xfrm>
            <a:off x="6382819" y="5421987"/>
            <a:ext cx="5639821" cy="744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kern="0" dirty="0">
                <a:cs typeface="Times New Roman" panose="02020603050405020304" pitchFamily="18" charset="0"/>
              </a:rPr>
              <a:t>Relaying on the ground</a:t>
            </a:r>
          </a:p>
          <a:p>
            <a:pPr marL="0" indent="0" algn="ctr">
              <a:buFont typeface="Arial" panose="020B0604020202020204" pitchFamily="34" charset="0"/>
              <a:buNone/>
            </a:pPr>
            <a:endParaRPr lang="en-GB" sz="2000" dirty="0"/>
          </a:p>
        </p:txBody>
      </p:sp>
      <p:graphicFrame>
        <p:nvGraphicFramePr>
          <p:cNvPr id="11" name="Object 7">
            <a:extLst>
              <a:ext uri="{FF2B5EF4-FFF2-40B4-BE49-F238E27FC236}">
                <a16:creationId xmlns:a16="http://schemas.microsoft.com/office/drawing/2014/main" id="{8A6CECA3-6D42-48DB-9D4F-C95074910DB4}"/>
              </a:ext>
            </a:extLst>
          </p:cNvPr>
          <p:cNvGraphicFramePr>
            <a:graphicFrameLocks noChangeAspect="1"/>
          </p:cNvGraphicFramePr>
          <p:nvPr/>
        </p:nvGraphicFramePr>
        <p:xfrm>
          <a:off x="7300578" y="1371242"/>
          <a:ext cx="3804304" cy="3793931"/>
        </p:xfrm>
        <a:graphic>
          <a:graphicData uri="http://schemas.openxmlformats.org/presentationml/2006/ole">
            <mc:AlternateContent xmlns:mc="http://schemas.openxmlformats.org/markup-compatibility/2006">
              <mc:Choice xmlns:v="urn:schemas-microsoft-com:vml" Requires="v">
                <p:oleObj name="Image" r:id="rId5" imgW="17828571" imgH="17777778" progId="">
                  <p:embed/>
                </p:oleObj>
              </mc:Choice>
              <mc:Fallback>
                <p:oleObj name="Image" r:id="rId5" imgW="17828571" imgH="17777778" progId="">
                  <p:embed/>
                  <p:pic>
                    <p:nvPicPr>
                      <p:cNvPr id="11" name="Object 7">
                        <a:extLst>
                          <a:ext uri="{FF2B5EF4-FFF2-40B4-BE49-F238E27FC236}">
                            <a16:creationId xmlns:a16="http://schemas.microsoft.com/office/drawing/2014/main" id="{8A6CECA3-6D42-48DB-9D4F-C95074910D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0578" y="1371242"/>
                        <a:ext cx="3804304" cy="37939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72894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F266129-E6B5-4A21-87F5-DD651CBDCDB5}"/>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656AE043-7799-4B07-90DA-D216DD43B91C}"/>
              </a:ext>
            </a:extLst>
          </p:cNvPr>
          <p:cNvSpPr txBox="1">
            <a:spLocks/>
          </p:cNvSpPr>
          <p:nvPr/>
        </p:nvSpPr>
        <p:spPr>
          <a:xfrm>
            <a:off x="133350" y="75166"/>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Mobile Telephone System (1)</a:t>
            </a:r>
          </a:p>
        </p:txBody>
      </p:sp>
      <p:sp>
        <p:nvSpPr>
          <p:cNvPr id="7" name="TextBox 6">
            <a:extLst>
              <a:ext uri="{FF2B5EF4-FFF2-40B4-BE49-F238E27FC236}">
                <a16:creationId xmlns:a16="http://schemas.microsoft.com/office/drawing/2014/main" id="{575CD968-E7E4-4A78-A9B0-D05078DC4B0F}"/>
              </a:ext>
            </a:extLst>
          </p:cNvPr>
          <p:cNvSpPr txBox="1"/>
          <p:nvPr/>
        </p:nvSpPr>
        <p:spPr>
          <a:xfrm>
            <a:off x="247650" y="870239"/>
            <a:ext cx="11377570" cy="2677656"/>
          </a:xfrm>
          <a:prstGeom prst="rect">
            <a:avLst/>
          </a:prstGeom>
          <a:noFill/>
        </p:spPr>
        <p:txBody>
          <a:bodyPr wrap="square">
            <a:spAutoFit/>
          </a:bodyPr>
          <a:lstStyle/>
          <a:p>
            <a:pPr marL="285750" indent="-285750">
              <a:buFontTx/>
              <a:buChar char="-"/>
            </a:pPr>
            <a:r>
              <a:rPr lang="en-GB" sz="2400" baseline="0" dirty="0"/>
              <a:t>The world is divided into </a:t>
            </a:r>
            <a:r>
              <a:rPr lang="en-GB" sz="2400" b="1" baseline="0" dirty="0"/>
              <a:t>cells</a:t>
            </a:r>
            <a:r>
              <a:rPr lang="en-GB" sz="2400" baseline="0" dirty="0"/>
              <a:t> (</a:t>
            </a:r>
            <a:r>
              <a:rPr lang="en-US" sz="2400" dirty="0"/>
              <a:t>Frequencies are not reused in adjacent cells</a:t>
            </a:r>
            <a:r>
              <a:rPr lang="en-GB" sz="2400" baseline="0" dirty="0"/>
              <a:t>)</a:t>
            </a:r>
          </a:p>
          <a:p>
            <a:pPr marL="342900" indent="-342900">
              <a:buFontTx/>
              <a:buChar char="-"/>
            </a:pPr>
            <a:r>
              <a:rPr lang="en-GB" sz="2400" dirty="0"/>
              <a:t>A mobile phone sends and receives information by radio communication. Radio frequency signals are transmitted from the phone to the nearest base station </a:t>
            </a:r>
          </a:p>
          <a:p>
            <a:r>
              <a:rPr lang="en-GB" sz="2400" dirty="0"/>
              <a:t>-   If a person with a mobile phone moves out of one cell and into another, the controlling network hands over communications to the adjacent base station</a:t>
            </a:r>
          </a:p>
          <a:p>
            <a:endParaRPr lang="en-GB" sz="2400" dirty="0"/>
          </a:p>
          <a:p>
            <a:endParaRPr lang="en-GB" sz="2400" dirty="0"/>
          </a:p>
        </p:txBody>
      </p:sp>
      <p:pic>
        <p:nvPicPr>
          <p:cNvPr id="8" name="Picture Placeholder 5" descr="Figure 1-20. Mobile phone handover (a) before. (b) after.&#10;&#10;The image illustrates the handover or handoff technique that takes place when a user (on a motorcycle) moves out of the range of one cellular base station on the left and into the range of another one on the right. ">
            <a:extLst>
              <a:ext uri="{FF2B5EF4-FFF2-40B4-BE49-F238E27FC236}">
                <a16:creationId xmlns:a16="http://schemas.microsoft.com/office/drawing/2014/main" id="{D1A4A216-23E4-458B-A064-97CEF4F63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579" y="3820930"/>
            <a:ext cx="5783170" cy="2256020"/>
          </a:xfrm>
          <a:prstGeom prst="rect">
            <a:avLst/>
          </a:prstGeom>
        </p:spPr>
      </p:pic>
      <p:pic>
        <p:nvPicPr>
          <p:cNvPr id="9" name="Picture Placeholder 5" descr="Figure 1-21. Cellular design of mobile phone networks. The image illustrates the cellular network in use today where radio interference between users is managed by dividing the coverage area into cells. Each cell contains a base station. The cell in the middle is darkened to illustrate how within a cell, users are assigned channels that do not interfere with each other and do not cause too much interference for adjacent cells.">
            <a:extLst>
              <a:ext uri="{FF2B5EF4-FFF2-40B4-BE49-F238E27FC236}">
                <a16:creationId xmlns:a16="http://schemas.microsoft.com/office/drawing/2014/main" id="{ED5CF92D-2590-49BD-A329-A27F6DE55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80" y="3429000"/>
            <a:ext cx="5290121" cy="3057426"/>
          </a:xfrm>
          <a:prstGeom prst="rect">
            <a:avLst/>
          </a:prstGeom>
        </p:spPr>
      </p:pic>
    </p:spTree>
    <p:extLst>
      <p:ext uri="{BB962C8B-B14F-4D97-AF65-F5344CB8AC3E}">
        <p14:creationId xmlns:p14="http://schemas.microsoft.com/office/powerpoint/2010/main" val="1287763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B154713-5450-4EA6-921A-B53221FADF16}"/>
              </a:ext>
            </a:extLst>
          </p:cNvPr>
          <p:cNvSpPr txBox="1"/>
          <p:nvPr/>
        </p:nvSpPr>
        <p:spPr>
          <a:xfrm>
            <a:off x="379971" y="1380931"/>
            <a:ext cx="11196678" cy="3305520"/>
          </a:xfrm>
          <a:prstGeom prst="rect">
            <a:avLst/>
          </a:prstGeom>
          <a:noFill/>
        </p:spPr>
        <p:txBody>
          <a:bodyPr wrap="square">
            <a:spAutoFit/>
          </a:bodyPr>
          <a:lstStyle/>
          <a:p>
            <a:pPr fontAlgn="base">
              <a:spcBef>
                <a:spcPct val="20000"/>
              </a:spcBef>
              <a:spcAft>
                <a:spcPct val="0"/>
              </a:spcAft>
              <a:buClr>
                <a:srgbClr val="3333CC"/>
              </a:buClr>
              <a:defRPr/>
            </a:pPr>
            <a:r>
              <a:rPr lang="en-US" sz="2400" b="1" kern="0" dirty="0">
                <a:solidFill>
                  <a:srgbClr val="000000"/>
                </a:solidFill>
                <a:cs typeface="Times New Roman" panose="02020603050405020304" pitchFamily="18" charset="0"/>
              </a:rPr>
              <a:t>- </a:t>
            </a:r>
            <a:r>
              <a:rPr lang="en-US" sz="2400" b="1" dirty="0"/>
              <a:t>Mobile phone distinct generations:</a:t>
            </a:r>
          </a:p>
          <a:p>
            <a:pPr marL="342900" lvl="0" indent="-342900" fontAlgn="base">
              <a:lnSpc>
                <a:spcPct val="100000"/>
              </a:lnSpc>
              <a:spcBef>
                <a:spcPct val="20000"/>
              </a:spcBef>
              <a:spcAft>
                <a:spcPct val="0"/>
              </a:spcAft>
              <a:buClr>
                <a:srgbClr val="3333CC"/>
              </a:buClr>
              <a:buFont typeface="Arial" panose="020B0604020202020204" pitchFamily="34" charset="0"/>
              <a:buChar char="•"/>
              <a:defRPr/>
            </a:pPr>
            <a:r>
              <a:rPr lang="en-US" sz="2400" b="1" kern="0" dirty="0">
                <a:solidFill>
                  <a:srgbClr val="000000"/>
                </a:solidFill>
                <a:cs typeface="Times New Roman" panose="02020603050405020304" pitchFamily="18" charset="0"/>
              </a:rPr>
              <a:t>1G</a:t>
            </a:r>
            <a:r>
              <a:rPr lang="en-US" sz="2400" kern="0" dirty="0">
                <a:solidFill>
                  <a:srgbClr val="000000"/>
                </a:solidFill>
                <a:cs typeface="Times New Roman" panose="02020603050405020304" pitchFamily="18" charset="0"/>
              </a:rPr>
              <a:t> (1980s) Mobiles with Analog Voice (used </a:t>
            </a:r>
            <a:r>
              <a:rPr lang="en-US" sz="2400" b="1" kern="0" dirty="0">
                <a:solidFill>
                  <a:srgbClr val="000000"/>
                </a:solidFill>
                <a:cs typeface="Times New Roman" panose="02020603050405020304" pitchFamily="18" charset="0"/>
              </a:rPr>
              <a:t>FDM</a:t>
            </a:r>
            <a:r>
              <a:rPr lang="en-US" sz="2400" kern="0" dirty="0">
                <a:solidFill>
                  <a:srgbClr val="000000"/>
                </a:solidFill>
                <a:cs typeface="Times New Roman" panose="02020603050405020304" pitchFamily="18" charset="0"/>
              </a:rPr>
              <a:t>)</a:t>
            </a:r>
          </a:p>
          <a:p>
            <a:pPr marL="342900" lvl="0" indent="-342900" fontAlgn="base">
              <a:lnSpc>
                <a:spcPct val="100000"/>
              </a:lnSpc>
              <a:spcBef>
                <a:spcPct val="20000"/>
              </a:spcBef>
              <a:spcAft>
                <a:spcPct val="0"/>
              </a:spcAft>
              <a:buClr>
                <a:srgbClr val="3333CC"/>
              </a:buClr>
              <a:buFont typeface="Arial" panose="020B0604020202020204" pitchFamily="34" charset="0"/>
              <a:buChar char="•"/>
              <a:defRPr/>
            </a:pPr>
            <a:r>
              <a:rPr lang="en-US" sz="2400" b="1" kern="0" dirty="0">
                <a:solidFill>
                  <a:srgbClr val="000000"/>
                </a:solidFill>
                <a:cs typeface="Times New Roman" panose="02020603050405020304" pitchFamily="18" charset="0"/>
              </a:rPr>
              <a:t>2G</a:t>
            </a:r>
            <a:r>
              <a:rPr lang="en-US" sz="2400" kern="0" dirty="0">
                <a:solidFill>
                  <a:srgbClr val="000000"/>
                </a:solidFill>
                <a:cs typeface="Times New Roman" panose="02020603050405020304" pitchFamily="18" charset="0"/>
              </a:rPr>
              <a:t> (1990s) Mobiles with Digital Voice </a:t>
            </a:r>
            <a:r>
              <a:rPr lang="en-US" sz="2400" dirty="0"/>
              <a:t>and offer text messaging (use </a:t>
            </a:r>
            <a:r>
              <a:rPr lang="en-US" sz="2400" b="1" dirty="0"/>
              <a:t>FDM</a:t>
            </a:r>
            <a:r>
              <a:rPr lang="en-US" sz="2400" dirty="0"/>
              <a:t>, </a:t>
            </a:r>
            <a:r>
              <a:rPr lang="en-US" sz="2400" b="1" dirty="0"/>
              <a:t>TDM</a:t>
            </a:r>
            <a:r>
              <a:rPr lang="en-US" sz="2400" dirty="0"/>
              <a:t>)</a:t>
            </a:r>
            <a:endParaRPr lang="en-US" sz="2400" kern="0" dirty="0">
              <a:solidFill>
                <a:srgbClr val="000000"/>
              </a:solidFill>
              <a:cs typeface="Times New Roman" panose="02020603050405020304" pitchFamily="18" charset="0"/>
            </a:endParaRPr>
          </a:p>
          <a:p>
            <a:pPr marL="342900" lvl="0" indent="-342900" fontAlgn="base">
              <a:lnSpc>
                <a:spcPct val="100000"/>
              </a:lnSpc>
              <a:spcBef>
                <a:spcPct val="20000"/>
              </a:spcBef>
              <a:spcAft>
                <a:spcPct val="0"/>
              </a:spcAft>
              <a:buClr>
                <a:srgbClr val="3333CC"/>
              </a:buClr>
              <a:buFont typeface="Arial" panose="020B0604020202020204" pitchFamily="34" charset="0"/>
              <a:buChar char="•"/>
              <a:defRPr/>
            </a:pPr>
            <a:r>
              <a:rPr lang="en-US" sz="2400" b="1" kern="0" dirty="0">
                <a:solidFill>
                  <a:srgbClr val="000000"/>
                </a:solidFill>
                <a:cs typeface="Times New Roman" panose="02020603050405020304" pitchFamily="18" charset="0"/>
              </a:rPr>
              <a:t>3G</a:t>
            </a:r>
            <a:r>
              <a:rPr lang="en-US" sz="2400" kern="0" dirty="0">
                <a:solidFill>
                  <a:srgbClr val="000000"/>
                </a:solidFill>
                <a:cs typeface="Times New Roman" panose="02020603050405020304" pitchFamily="18" charset="0"/>
              </a:rPr>
              <a:t> (2000s) Mobiles with Digital Voice and Data (internet, email, etc.)(</a:t>
            </a:r>
            <a:r>
              <a:rPr lang="en-US" sz="2400" b="1" kern="0" dirty="0">
                <a:solidFill>
                  <a:srgbClr val="000000"/>
                </a:solidFill>
                <a:cs typeface="Times New Roman" panose="02020603050405020304" pitchFamily="18" charset="0"/>
              </a:rPr>
              <a:t>CDMA</a:t>
            </a:r>
            <a:r>
              <a:rPr lang="en-US" sz="2400" kern="0" dirty="0">
                <a:solidFill>
                  <a:srgbClr val="000000"/>
                </a:solidFill>
                <a:cs typeface="Times New Roman" panose="02020603050405020304" pitchFamily="18" charset="0"/>
              </a:rPr>
              <a:t>)</a:t>
            </a:r>
          </a:p>
          <a:p>
            <a:pPr marL="342900" lvl="0" indent="-342900" fontAlgn="base">
              <a:lnSpc>
                <a:spcPct val="100000"/>
              </a:lnSpc>
              <a:spcBef>
                <a:spcPct val="20000"/>
              </a:spcBef>
              <a:spcAft>
                <a:spcPct val="0"/>
              </a:spcAft>
              <a:buClr>
                <a:srgbClr val="3333CC"/>
              </a:buClr>
              <a:buFont typeface="Arial" panose="020B0604020202020204" pitchFamily="34" charset="0"/>
              <a:buChar char="•"/>
              <a:defRPr/>
            </a:pPr>
            <a:r>
              <a:rPr lang="en-US" sz="2400" b="1" kern="0" dirty="0">
                <a:solidFill>
                  <a:srgbClr val="000000"/>
                </a:solidFill>
                <a:cs typeface="Times New Roman" panose="02020603050405020304" pitchFamily="18" charset="0"/>
              </a:rPr>
              <a:t>4G</a:t>
            </a:r>
            <a:r>
              <a:rPr lang="en-US" sz="2400" kern="0" dirty="0">
                <a:solidFill>
                  <a:srgbClr val="000000"/>
                </a:solidFill>
                <a:cs typeface="Times New Roman" panose="02020603050405020304" pitchFamily="18" charset="0"/>
              </a:rPr>
              <a:t> (2010s) Mobiles with Digital Voice and lots of Data (</a:t>
            </a:r>
            <a:r>
              <a:rPr lang="en-US" sz="2400" b="1" kern="0" dirty="0">
                <a:solidFill>
                  <a:srgbClr val="000000"/>
                </a:solidFill>
                <a:cs typeface="Times New Roman" panose="02020603050405020304" pitchFamily="18" charset="0"/>
              </a:rPr>
              <a:t>packet switching only</a:t>
            </a:r>
            <a:r>
              <a:rPr lang="en-US" sz="2400" kern="0" dirty="0">
                <a:solidFill>
                  <a:srgbClr val="000000"/>
                </a:solidFill>
                <a:cs typeface="Times New Roman" panose="02020603050405020304" pitchFamily="18" charset="0"/>
              </a:rPr>
              <a:t>)</a:t>
            </a:r>
          </a:p>
          <a:p>
            <a:pPr marL="342900" indent="-342900">
              <a:buFont typeface="Arial" panose="020B0604020202020204" pitchFamily="34" charset="0"/>
              <a:buChar char="•"/>
            </a:pPr>
            <a:r>
              <a:rPr lang="en-US" sz="2400" b="1" kern="0" dirty="0">
                <a:solidFill>
                  <a:srgbClr val="000000"/>
                </a:solidFill>
                <a:cs typeface="Times New Roman" panose="02020603050405020304" pitchFamily="18" charset="0"/>
              </a:rPr>
              <a:t>5G</a:t>
            </a:r>
            <a:r>
              <a:rPr lang="en-US" sz="2400" kern="0" dirty="0">
                <a:solidFill>
                  <a:srgbClr val="000000"/>
                </a:solidFill>
                <a:cs typeface="Times New Roman" panose="02020603050405020304" pitchFamily="18" charset="0"/>
              </a:rPr>
              <a:t> (2019) </a:t>
            </a:r>
            <a:r>
              <a:rPr lang="en-US" sz="2400" dirty="0"/>
              <a:t>promising faster speeds Up to 10 Gbps (</a:t>
            </a:r>
            <a:r>
              <a:rPr lang="en-US" sz="2400" b="1" dirty="0"/>
              <a:t>Increased bandwidth with millimeter waves</a:t>
            </a:r>
            <a:r>
              <a:rPr lang="en-US" sz="2400" dirty="0"/>
              <a:t>)</a:t>
            </a:r>
          </a:p>
          <a:p>
            <a:pPr marL="0" lvl="0" indent="0" fontAlgn="base">
              <a:lnSpc>
                <a:spcPct val="100000"/>
              </a:lnSpc>
              <a:spcBef>
                <a:spcPct val="20000"/>
              </a:spcBef>
              <a:spcAft>
                <a:spcPct val="0"/>
              </a:spcAft>
              <a:buClr>
                <a:srgbClr val="3333CC"/>
              </a:buClr>
              <a:buNone/>
              <a:defRPr/>
            </a:pPr>
            <a:endParaRPr lang="en-US" sz="1800" kern="0" dirty="0">
              <a:solidFill>
                <a:srgbClr val="000000"/>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D54FCDBE-D085-42ED-9CE3-4CA04D452F00}"/>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D0B9A85-9CA5-4023-90AA-8C11CE869037}"/>
              </a:ext>
            </a:extLst>
          </p:cNvPr>
          <p:cNvSpPr txBox="1">
            <a:spLocks/>
          </p:cNvSpPr>
          <p:nvPr/>
        </p:nvSpPr>
        <p:spPr>
          <a:xfrm>
            <a:off x="133350" y="75166"/>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Mobile Telephone System (2)</a:t>
            </a:r>
          </a:p>
        </p:txBody>
      </p:sp>
    </p:spTree>
    <p:extLst>
      <p:ext uri="{BB962C8B-B14F-4D97-AF65-F5344CB8AC3E}">
        <p14:creationId xmlns:p14="http://schemas.microsoft.com/office/powerpoint/2010/main" val="3463933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CE8E57-EC89-4AB0-B6E9-518AC668CED4}"/>
              </a:ext>
            </a:extLst>
          </p:cNvPr>
          <p:cNvSpPr txBox="1">
            <a:spLocks/>
          </p:cNvSpPr>
          <p:nvPr/>
        </p:nvSpPr>
        <p:spPr>
          <a:xfrm>
            <a:off x="133350" y="30571"/>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Communications theory (2) </a:t>
            </a:r>
            <a:endParaRPr lang="en-GB" sz="4000" b="1" dirty="0">
              <a:solidFill>
                <a:srgbClr val="0070C0"/>
              </a:solidFill>
            </a:endParaRPr>
          </a:p>
        </p:txBody>
      </p:sp>
      <p:cxnSp>
        <p:nvCxnSpPr>
          <p:cNvPr id="7" name="Straight Connector 6">
            <a:extLst>
              <a:ext uri="{FF2B5EF4-FFF2-40B4-BE49-F238E27FC236}">
                <a16:creationId xmlns:a16="http://schemas.microsoft.com/office/drawing/2014/main" id="{7CDE756A-C6CB-4A13-8DDE-B02A63A44F94}"/>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211B0F-15F1-4242-AEA5-C25719B87F0B}"/>
              </a:ext>
            </a:extLst>
          </p:cNvPr>
          <p:cNvSpPr txBox="1"/>
          <p:nvPr/>
        </p:nvSpPr>
        <p:spPr>
          <a:xfrm>
            <a:off x="164327" y="768079"/>
            <a:ext cx="5635582" cy="5158335"/>
          </a:xfrm>
          <a:prstGeom prst="rect">
            <a:avLst/>
          </a:prstGeom>
          <a:noFill/>
        </p:spPr>
        <p:txBody>
          <a:bodyPr wrap="square">
            <a:spAutoFit/>
          </a:bodyPr>
          <a:lstStyle/>
          <a:p>
            <a:pPr algn="just"/>
            <a:r>
              <a:rPr lang="en-GB" sz="2400" kern="0" dirty="0">
                <a:cs typeface="Times New Roman" panose="02020603050405020304" pitchFamily="18" charset="0"/>
              </a:rPr>
              <a:t>- A square wave, is a sum of different sine waves of different amplitudes and different frequencies. </a:t>
            </a:r>
          </a:p>
          <a:p>
            <a:pPr algn="just"/>
            <a:endParaRPr lang="en-GB" sz="2200" kern="0" dirty="0">
              <a:cs typeface="Times New Roman" panose="02020603050405020304" pitchFamily="18" charset="0"/>
            </a:endParaRPr>
          </a:p>
          <a:p>
            <a:pPr marL="0" indent="0">
              <a:spcBef>
                <a:spcPct val="20000"/>
              </a:spcBef>
              <a:buClr>
                <a:srgbClr val="0070C0"/>
              </a:buClr>
              <a:buNone/>
              <a:defRPr/>
            </a:pPr>
            <a:r>
              <a:rPr lang="en-GB" sz="2400" kern="0" dirty="0">
                <a:cs typeface="Times New Roman" panose="02020603050405020304" pitchFamily="18" charset="0"/>
              </a:rPr>
              <a:t>- In principle it is necessary to add an infinite number of sine waves to produce a perfect square wave</a:t>
            </a:r>
          </a:p>
          <a:p>
            <a:pPr marL="0" indent="0">
              <a:spcBef>
                <a:spcPct val="20000"/>
              </a:spcBef>
              <a:buClr>
                <a:srgbClr val="0070C0"/>
              </a:buClr>
              <a:buNone/>
              <a:defRPr/>
            </a:pPr>
            <a:endParaRPr lang="en-GB" sz="2400" kern="0" dirty="0">
              <a:cs typeface="Times New Roman" panose="02020603050405020304" pitchFamily="18" charset="0"/>
            </a:endParaRPr>
          </a:p>
          <a:p>
            <a:pPr marL="0" indent="0">
              <a:spcBef>
                <a:spcPct val="20000"/>
              </a:spcBef>
              <a:buClr>
                <a:srgbClr val="0070C0"/>
              </a:buClr>
              <a:buNone/>
              <a:defRPr/>
            </a:pPr>
            <a:r>
              <a:rPr lang="en-US" sz="2400" kern="0" dirty="0">
                <a:cs typeface="Times New Roman" panose="02020603050405020304" pitchFamily="18" charset="0"/>
              </a:rPr>
              <a:t>- An </a:t>
            </a:r>
            <a:r>
              <a:rPr lang="en-US" sz="2400" b="1" kern="0" dirty="0">
                <a:cs typeface="Times New Roman" panose="02020603050405020304" pitchFamily="18" charset="0"/>
              </a:rPr>
              <a:t>approximation</a:t>
            </a:r>
            <a:r>
              <a:rPr lang="en-US" sz="2400" kern="0" dirty="0">
                <a:cs typeface="Times New Roman" panose="02020603050405020304" pitchFamily="18" charset="0"/>
              </a:rPr>
              <a:t> is achieved by limiting the number of </a:t>
            </a:r>
            <a:r>
              <a:rPr lang="en-GB" sz="2400" kern="0" dirty="0">
                <a:cs typeface="Arial" charset="0"/>
              </a:rPr>
              <a:t>sine waves</a:t>
            </a:r>
            <a:r>
              <a:rPr lang="en-US" sz="2400" kern="0" dirty="0">
                <a:cs typeface="Times New Roman" panose="02020603050405020304" pitchFamily="18" charset="0"/>
              </a:rPr>
              <a:t>? Why?</a:t>
            </a:r>
          </a:p>
          <a:p>
            <a:pPr marL="800100" lvl="1" indent="-342900">
              <a:spcBef>
                <a:spcPct val="20000"/>
              </a:spcBef>
              <a:buClr>
                <a:srgbClr val="0070C0"/>
              </a:buClr>
              <a:buFont typeface="Arial" panose="020B0604020202020204" pitchFamily="34" charset="0"/>
              <a:buChar char="•"/>
              <a:defRPr/>
            </a:pPr>
            <a:r>
              <a:rPr lang="en-GB" sz="2400" dirty="0">
                <a:cs typeface="Times New Roman" panose="02020603050405020304" pitchFamily="18" charset="0"/>
              </a:rPr>
              <a:t>The number of </a:t>
            </a:r>
            <a:r>
              <a:rPr lang="en-GB" sz="2400" kern="0" dirty="0">
                <a:cs typeface="Arial" charset="0"/>
              </a:rPr>
              <a:t>sine waves</a:t>
            </a:r>
            <a:r>
              <a:rPr lang="en-GB" sz="2400" dirty="0">
                <a:cs typeface="Times New Roman" panose="02020603050405020304" pitchFamily="18" charset="0"/>
              </a:rPr>
              <a:t> you can use is affected by </a:t>
            </a:r>
            <a:r>
              <a:rPr lang="en-GB" sz="2400" b="1" dirty="0">
                <a:cs typeface="Times New Roman" panose="02020603050405020304" pitchFamily="18" charset="0"/>
              </a:rPr>
              <a:t>bandwidth</a:t>
            </a:r>
            <a:r>
              <a:rPr lang="en-GB" sz="2400" dirty="0">
                <a:cs typeface="Times New Roman" panose="02020603050405020304" pitchFamily="18" charset="0"/>
              </a:rPr>
              <a:t> </a:t>
            </a:r>
            <a:endParaRPr lang="en-US" sz="2400" kern="0" dirty="0">
              <a:cs typeface="Times New Roman" panose="02020603050405020304" pitchFamily="18" charset="0"/>
            </a:endParaRPr>
          </a:p>
          <a:p>
            <a:pPr marL="342900" indent="-342900" algn="just">
              <a:buFontTx/>
              <a:buChar char="-"/>
            </a:pPr>
            <a:endParaRPr lang="en-GB" sz="2400" b="1" kern="0" dirty="0">
              <a:cs typeface="Times New Roman" panose="02020603050405020304" pitchFamily="18" charset="0"/>
            </a:endParaRPr>
          </a:p>
        </p:txBody>
      </p:sp>
      <p:pic>
        <p:nvPicPr>
          <p:cNvPr id="5" name="Picture 4">
            <a:extLst>
              <a:ext uri="{FF2B5EF4-FFF2-40B4-BE49-F238E27FC236}">
                <a16:creationId xmlns:a16="http://schemas.microsoft.com/office/drawing/2014/main" id="{106C27B7-83C1-753C-EF2F-2B601624410E}"/>
              </a:ext>
            </a:extLst>
          </p:cNvPr>
          <p:cNvPicPr>
            <a:picLocks noChangeAspect="1"/>
          </p:cNvPicPr>
          <p:nvPr/>
        </p:nvPicPr>
        <p:blipFill rotWithShape="1">
          <a:blip r:embed="rId3"/>
          <a:srcRect l="6648" t="45108" r="45995" b="12887"/>
          <a:stretch/>
        </p:blipFill>
        <p:spPr>
          <a:xfrm>
            <a:off x="6096000" y="1607842"/>
            <a:ext cx="5773784" cy="3642315"/>
          </a:xfrm>
          <a:prstGeom prst="rect">
            <a:avLst/>
          </a:prstGeom>
        </p:spPr>
      </p:pic>
    </p:spTree>
    <p:extLst>
      <p:ext uri="{BB962C8B-B14F-4D97-AF65-F5344CB8AC3E}">
        <p14:creationId xmlns:p14="http://schemas.microsoft.com/office/powerpoint/2010/main" val="1923130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29D32-298E-42E0-8F9E-6DAFC8FB8EFA}"/>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Communications theory (3) </a:t>
            </a:r>
          </a:p>
        </p:txBody>
      </p:sp>
      <p:cxnSp>
        <p:nvCxnSpPr>
          <p:cNvPr id="5" name="Straight Connector 4">
            <a:extLst>
              <a:ext uri="{FF2B5EF4-FFF2-40B4-BE49-F238E27FC236}">
                <a16:creationId xmlns:a16="http://schemas.microsoft.com/office/drawing/2014/main" id="{6077D556-4621-439B-8167-1AEBB845DD79}"/>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B5F266-9C54-473C-A4E5-782E0B59B83E}"/>
              </a:ext>
            </a:extLst>
          </p:cNvPr>
          <p:cNvSpPr txBox="1"/>
          <p:nvPr/>
        </p:nvSpPr>
        <p:spPr>
          <a:xfrm>
            <a:off x="2044230" y="3893717"/>
            <a:ext cx="1509773" cy="369332"/>
          </a:xfrm>
          <a:prstGeom prst="rect">
            <a:avLst/>
          </a:prstGeom>
          <a:noFill/>
        </p:spPr>
        <p:txBody>
          <a:bodyPr wrap="none" rtlCol="0">
            <a:spAutoFit/>
          </a:bodyPr>
          <a:lstStyle/>
          <a:p>
            <a:r>
              <a:rPr lang="en-GB" dirty="0"/>
              <a:t>Time domain</a:t>
            </a:r>
          </a:p>
        </p:txBody>
      </p:sp>
      <p:sp>
        <p:nvSpPr>
          <p:cNvPr id="7" name="TextBox 6">
            <a:extLst>
              <a:ext uri="{FF2B5EF4-FFF2-40B4-BE49-F238E27FC236}">
                <a16:creationId xmlns:a16="http://schemas.microsoft.com/office/drawing/2014/main" id="{0805886B-99B1-4FF2-90E4-0A8DD686D541}"/>
              </a:ext>
            </a:extLst>
          </p:cNvPr>
          <p:cNvSpPr txBox="1"/>
          <p:nvPr/>
        </p:nvSpPr>
        <p:spPr>
          <a:xfrm>
            <a:off x="8101348" y="3883767"/>
            <a:ext cx="1932132" cy="369332"/>
          </a:xfrm>
          <a:prstGeom prst="rect">
            <a:avLst/>
          </a:prstGeom>
          <a:noFill/>
        </p:spPr>
        <p:txBody>
          <a:bodyPr wrap="none" rtlCol="0">
            <a:spAutoFit/>
          </a:bodyPr>
          <a:lstStyle/>
          <a:p>
            <a:r>
              <a:rPr lang="en-GB" dirty="0"/>
              <a:t>Frequency domain</a:t>
            </a:r>
          </a:p>
        </p:txBody>
      </p:sp>
      <p:cxnSp>
        <p:nvCxnSpPr>
          <p:cNvPr id="8" name="Straight Connector 7">
            <a:extLst>
              <a:ext uri="{FF2B5EF4-FFF2-40B4-BE49-F238E27FC236}">
                <a16:creationId xmlns:a16="http://schemas.microsoft.com/office/drawing/2014/main" id="{ED59F7B4-0407-4163-B04C-62D0AD521A52}"/>
              </a:ext>
            </a:extLst>
          </p:cNvPr>
          <p:cNvCxnSpPr/>
          <p:nvPr/>
        </p:nvCxnSpPr>
        <p:spPr bwMode="auto">
          <a:xfrm rot="5400000">
            <a:off x="7695564" y="2578599"/>
            <a:ext cx="2430324"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grpSp>
        <p:nvGrpSpPr>
          <p:cNvPr id="9" name="Group 8">
            <a:extLst>
              <a:ext uri="{FF2B5EF4-FFF2-40B4-BE49-F238E27FC236}">
                <a16:creationId xmlns:a16="http://schemas.microsoft.com/office/drawing/2014/main" id="{6DB69B6E-BEAB-48DE-9F64-700D6692E637}"/>
              </a:ext>
            </a:extLst>
          </p:cNvPr>
          <p:cNvGrpSpPr/>
          <p:nvPr/>
        </p:nvGrpSpPr>
        <p:grpSpPr>
          <a:xfrm>
            <a:off x="1213703" y="1318429"/>
            <a:ext cx="3897077" cy="2160288"/>
            <a:chOff x="791496" y="2066077"/>
            <a:chExt cx="3897077" cy="2160288"/>
          </a:xfrm>
        </p:grpSpPr>
        <p:cxnSp>
          <p:nvCxnSpPr>
            <p:cNvPr id="10" name="Straight Connector 9">
              <a:extLst>
                <a:ext uri="{FF2B5EF4-FFF2-40B4-BE49-F238E27FC236}">
                  <a16:creationId xmlns:a16="http://schemas.microsoft.com/office/drawing/2014/main" id="{9F0118F5-E74E-483D-AC29-8EA5A3353E8B}"/>
                </a:ext>
              </a:extLst>
            </p:cNvPr>
            <p:cNvCxnSpPr/>
            <p:nvPr/>
          </p:nvCxnSpPr>
          <p:spPr bwMode="auto">
            <a:xfrm rot="5400000" flipH="1" flipV="1">
              <a:off x="251428" y="3210612"/>
              <a:ext cx="1440184"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53EC4FB5-7ADE-4DC7-99EF-CB188B8DE44A}"/>
                </a:ext>
              </a:extLst>
            </p:cNvPr>
            <p:cNvCxnSpPr/>
            <p:nvPr/>
          </p:nvCxnSpPr>
          <p:spPr bwMode="auto">
            <a:xfrm>
              <a:off x="971520" y="2490520"/>
              <a:ext cx="1440184"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71EF339F-51F8-4582-B8E6-F2F64C36E954}"/>
                </a:ext>
              </a:extLst>
            </p:cNvPr>
            <p:cNvCxnSpPr/>
            <p:nvPr/>
          </p:nvCxnSpPr>
          <p:spPr bwMode="auto">
            <a:xfrm rot="5400000" flipH="1" flipV="1">
              <a:off x="1691612" y="3210612"/>
              <a:ext cx="1440184"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32AA767-0056-44F6-A065-215C6BE64209}"/>
                </a:ext>
              </a:extLst>
            </p:cNvPr>
            <p:cNvCxnSpPr/>
            <p:nvPr/>
          </p:nvCxnSpPr>
          <p:spPr bwMode="auto">
            <a:xfrm rot="5400000" flipH="1" flipV="1">
              <a:off x="3131796" y="3210612"/>
              <a:ext cx="1440184"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8775FA1-BD22-474C-92B3-DA891EBD3033}"/>
                </a:ext>
              </a:extLst>
            </p:cNvPr>
            <p:cNvCxnSpPr/>
            <p:nvPr/>
          </p:nvCxnSpPr>
          <p:spPr bwMode="auto">
            <a:xfrm>
              <a:off x="2411704" y="3930704"/>
              <a:ext cx="1440184"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F777ABB-30F4-4DAA-82AE-484E83AB312B}"/>
                </a:ext>
              </a:extLst>
            </p:cNvPr>
            <p:cNvCxnSpPr/>
            <p:nvPr/>
          </p:nvCxnSpPr>
          <p:spPr bwMode="auto">
            <a:xfrm rot="5400000">
              <a:off x="-288648" y="3146221"/>
              <a:ext cx="216028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a:extLst>
                <a:ext uri="{FF2B5EF4-FFF2-40B4-BE49-F238E27FC236}">
                  <a16:creationId xmlns:a16="http://schemas.microsoft.com/office/drawing/2014/main" id="{21756C90-8658-4C30-96D8-1229581674C5}"/>
                </a:ext>
              </a:extLst>
            </p:cNvPr>
            <p:cNvCxnSpPr/>
            <p:nvPr/>
          </p:nvCxnSpPr>
          <p:spPr bwMode="auto">
            <a:xfrm>
              <a:off x="791496" y="3210616"/>
              <a:ext cx="324043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Rectangle 17">
              <a:extLst>
                <a:ext uri="{FF2B5EF4-FFF2-40B4-BE49-F238E27FC236}">
                  <a16:creationId xmlns:a16="http://schemas.microsoft.com/office/drawing/2014/main" id="{5E3CD715-5F65-43EA-BD24-DE75C6F6A700}"/>
                </a:ext>
              </a:extLst>
            </p:cNvPr>
            <p:cNvSpPr/>
            <p:nvPr/>
          </p:nvSpPr>
          <p:spPr>
            <a:xfrm>
              <a:off x="4093538" y="3025946"/>
              <a:ext cx="595035" cy="369332"/>
            </a:xfrm>
            <a:prstGeom prst="rect">
              <a:avLst/>
            </a:prstGeom>
          </p:spPr>
          <p:txBody>
            <a:bodyPr wrap="none">
              <a:spAutoFit/>
            </a:bodyPr>
            <a:lstStyle/>
            <a:p>
              <a:r>
                <a:rPr lang="en-GB" dirty="0">
                  <a:solidFill>
                    <a:srgbClr val="000000"/>
                  </a:solidFill>
                  <a:latin typeface="Times New Roman" panose="02020603050405020304" pitchFamily="18" charset="0"/>
                  <a:cs typeface="Times New Roman" panose="02020603050405020304" pitchFamily="18" charset="0"/>
                </a:rPr>
                <a:t>time</a:t>
              </a:r>
              <a:endParaRPr lang="en-GB" dirty="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F194A8BC-1472-4E9F-AAD7-EA09092CC8F0}"/>
              </a:ext>
            </a:extLst>
          </p:cNvPr>
          <p:cNvGrpSpPr/>
          <p:nvPr/>
        </p:nvGrpSpPr>
        <p:grpSpPr>
          <a:xfrm>
            <a:off x="7496433" y="1363437"/>
            <a:ext cx="3852837" cy="2299946"/>
            <a:chOff x="5022060" y="1988808"/>
            <a:chExt cx="3852837" cy="2299946"/>
          </a:xfrm>
        </p:grpSpPr>
        <p:cxnSp>
          <p:nvCxnSpPr>
            <p:cNvPr id="20" name="Straight Connector 19">
              <a:extLst>
                <a:ext uri="{FF2B5EF4-FFF2-40B4-BE49-F238E27FC236}">
                  <a16:creationId xmlns:a16="http://schemas.microsoft.com/office/drawing/2014/main" id="{F91C265D-BA82-435E-938A-DFA6BAE356B1}"/>
                </a:ext>
              </a:extLst>
            </p:cNvPr>
            <p:cNvCxnSpPr/>
            <p:nvPr/>
          </p:nvCxnSpPr>
          <p:spPr bwMode="auto">
            <a:xfrm rot="5400000">
              <a:off x="4752023" y="3609023"/>
              <a:ext cx="1080138"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A37F1CF5-7727-4AEC-88B2-B60C6A70B843}"/>
                </a:ext>
              </a:extLst>
            </p:cNvPr>
            <p:cNvCxnSpPr/>
            <p:nvPr/>
          </p:nvCxnSpPr>
          <p:spPr bwMode="auto">
            <a:xfrm rot="5400000">
              <a:off x="5292092" y="3789046"/>
              <a:ext cx="72009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F0774156-3BD6-40BB-B97F-63DCDE8FBCC5}"/>
                </a:ext>
              </a:extLst>
            </p:cNvPr>
            <p:cNvCxnSpPr/>
            <p:nvPr/>
          </p:nvCxnSpPr>
          <p:spPr bwMode="auto">
            <a:xfrm rot="5400000">
              <a:off x="5742150" y="3879057"/>
              <a:ext cx="540069"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33061657-3E11-425C-8457-B10862F765A9}"/>
                </a:ext>
              </a:extLst>
            </p:cNvPr>
            <p:cNvCxnSpPr/>
            <p:nvPr/>
          </p:nvCxnSpPr>
          <p:spPr bwMode="auto">
            <a:xfrm rot="5400000">
              <a:off x="6192208" y="3969070"/>
              <a:ext cx="360044"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1770C9D0-7B7C-471E-9172-728F341CBAC6}"/>
                </a:ext>
              </a:extLst>
            </p:cNvPr>
            <p:cNvCxnSpPr/>
            <p:nvPr/>
          </p:nvCxnSpPr>
          <p:spPr bwMode="auto">
            <a:xfrm rot="5400000">
              <a:off x="6642266" y="4059079"/>
              <a:ext cx="180021"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3A40F67F-67DF-4DB7-9F74-1E489EBC6402}"/>
                </a:ext>
              </a:extLst>
            </p:cNvPr>
            <p:cNvCxnSpPr/>
            <p:nvPr/>
          </p:nvCxnSpPr>
          <p:spPr bwMode="auto">
            <a:xfrm rot="5400000">
              <a:off x="7047327" y="4104081"/>
              <a:ext cx="90004" cy="14"/>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Arrow Connector 25">
              <a:extLst>
                <a:ext uri="{FF2B5EF4-FFF2-40B4-BE49-F238E27FC236}">
                  <a16:creationId xmlns:a16="http://schemas.microsoft.com/office/drawing/2014/main" id="{0FC2FB0D-B889-454A-958E-852A6788FCA3}"/>
                </a:ext>
              </a:extLst>
            </p:cNvPr>
            <p:cNvCxnSpPr/>
            <p:nvPr/>
          </p:nvCxnSpPr>
          <p:spPr bwMode="auto">
            <a:xfrm>
              <a:off x="5022060" y="4149096"/>
              <a:ext cx="270036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Straight Connector 26">
              <a:extLst>
                <a:ext uri="{FF2B5EF4-FFF2-40B4-BE49-F238E27FC236}">
                  <a16:creationId xmlns:a16="http://schemas.microsoft.com/office/drawing/2014/main" id="{CE5A86C3-FDCA-455C-91DF-8027B2F78235}"/>
                </a:ext>
              </a:extLst>
            </p:cNvPr>
            <p:cNvCxnSpPr/>
            <p:nvPr/>
          </p:nvCxnSpPr>
          <p:spPr bwMode="auto">
            <a:xfrm rot="5400000">
              <a:off x="3941916" y="3068952"/>
              <a:ext cx="216028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7CAF79F0-5C9D-42EC-A0B9-8E3C8FE9A315}"/>
                </a:ext>
              </a:extLst>
            </p:cNvPr>
            <p:cNvSpPr/>
            <p:nvPr/>
          </p:nvSpPr>
          <p:spPr>
            <a:xfrm>
              <a:off x="7741253" y="3919422"/>
              <a:ext cx="1133644" cy="369332"/>
            </a:xfrm>
            <a:prstGeom prst="rect">
              <a:avLst/>
            </a:prstGeom>
          </p:spPr>
          <p:txBody>
            <a:bodyPr wrap="none">
              <a:spAutoFit/>
            </a:bodyPr>
            <a:lstStyle/>
            <a:p>
              <a:r>
                <a:rPr lang="en-GB" sz="1600" dirty="0">
                  <a:solidFill>
                    <a:srgbClr val="000000"/>
                  </a:solidFill>
                  <a:latin typeface="Times New Roman" panose="02020603050405020304" pitchFamily="18" charset="0"/>
                  <a:cs typeface="Times New Roman" panose="02020603050405020304" pitchFamily="18" charset="0"/>
                </a:rPr>
                <a:t>Frequency</a:t>
              </a:r>
              <a:r>
                <a:rPr lang="en-GB" dirty="0">
                  <a:solidFill>
                    <a:srgbClr val="000000"/>
                  </a:solidFill>
                  <a:latin typeface="VERDANA" panose="020B0604030504040204" pitchFamily="34" charset="0"/>
                </a:rPr>
                <a:t> </a:t>
              </a:r>
              <a:endParaRPr lang="en-GB" dirty="0"/>
            </a:p>
          </p:txBody>
        </p:sp>
      </p:grpSp>
      <p:sp>
        <p:nvSpPr>
          <p:cNvPr id="30" name="Rectangle 29">
            <a:extLst>
              <a:ext uri="{FF2B5EF4-FFF2-40B4-BE49-F238E27FC236}">
                <a16:creationId xmlns:a16="http://schemas.microsoft.com/office/drawing/2014/main" id="{65D60F86-31B5-49F2-8B59-DA4459F36F0E}"/>
              </a:ext>
            </a:extLst>
          </p:cNvPr>
          <p:cNvSpPr/>
          <p:nvPr/>
        </p:nvSpPr>
        <p:spPr>
          <a:xfrm>
            <a:off x="236435" y="4348383"/>
            <a:ext cx="11452002" cy="1815882"/>
          </a:xfrm>
          <a:prstGeom prst="rect">
            <a:avLst/>
          </a:prstGeom>
        </p:spPr>
        <p:txBody>
          <a:bodyPr wrap="square">
            <a:spAutoFit/>
          </a:bodyPr>
          <a:lstStyle/>
          <a:p>
            <a:r>
              <a:rPr lang="en-GB" sz="2400" dirty="0">
                <a:cs typeface="Times New Roman" panose="02020603050405020304" pitchFamily="18" charset="0"/>
              </a:rPr>
              <a:t>A bandwidth is:</a:t>
            </a:r>
          </a:p>
          <a:p>
            <a:pPr lvl="1"/>
            <a:r>
              <a:rPr lang="en-GB" sz="2200" dirty="0">
                <a:cs typeface="Times New Roman" panose="02020603050405020304" pitchFamily="18" charset="0"/>
              </a:rPr>
              <a:t>- EE community (analogue): width of  the frequency range transmitted without being strongly attenuated (measured in Hz). </a:t>
            </a:r>
          </a:p>
          <a:p>
            <a:pPr lvl="1"/>
            <a:r>
              <a:rPr lang="en-GB" sz="2200" dirty="0">
                <a:cs typeface="Times New Roman" panose="02020603050405020304" pitchFamily="18" charset="0"/>
              </a:rPr>
              <a:t>- CS community (digital): Maximum data rate of a link (information carrying capacity) (measured in bps) [small “b” is bits].</a:t>
            </a:r>
          </a:p>
        </p:txBody>
      </p:sp>
      <p:sp>
        <p:nvSpPr>
          <p:cNvPr id="32" name="TextBox 31">
            <a:extLst>
              <a:ext uri="{FF2B5EF4-FFF2-40B4-BE49-F238E27FC236}">
                <a16:creationId xmlns:a16="http://schemas.microsoft.com/office/drawing/2014/main" id="{AB7DB24E-AE84-480F-9211-00905A3E5D80}"/>
              </a:ext>
            </a:extLst>
          </p:cNvPr>
          <p:cNvSpPr txBox="1"/>
          <p:nvPr/>
        </p:nvSpPr>
        <p:spPr>
          <a:xfrm>
            <a:off x="133350" y="938261"/>
            <a:ext cx="1301959" cy="369332"/>
          </a:xfrm>
          <a:prstGeom prst="rect">
            <a:avLst/>
          </a:prstGeom>
          <a:noFill/>
        </p:spPr>
        <p:txBody>
          <a:bodyPr wrap="none" rtlCol="0">
            <a:spAutoFit/>
          </a:bodyPr>
          <a:lstStyle/>
          <a:p>
            <a:r>
              <a:rPr lang="en-GB" dirty="0"/>
              <a:t>Amplitude</a:t>
            </a:r>
          </a:p>
        </p:txBody>
      </p:sp>
      <p:sp>
        <p:nvSpPr>
          <p:cNvPr id="33" name="TextBox 32">
            <a:extLst>
              <a:ext uri="{FF2B5EF4-FFF2-40B4-BE49-F238E27FC236}">
                <a16:creationId xmlns:a16="http://schemas.microsoft.com/office/drawing/2014/main" id="{2778A50B-50A4-4334-B47C-531F24311641}"/>
              </a:ext>
            </a:extLst>
          </p:cNvPr>
          <p:cNvSpPr txBox="1"/>
          <p:nvPr/>
        </p:nvSpPr>
        <p:spPr>
          <a:xfrm>
            <a:off x="6464506" y="910323"/>
            <a:ext cx="1301959" cy="369332"/>
          </a:xfrm>
          <a:prstGeom prst="rect">
            <a:avLst/>
          </a:prstGeom>
          <a:noFill/>
        </p:spPr>
        <p:txBody>
          <a:bodyPr wrap="none" rtlCol="0">
            <a:spAutoFit/>
          </a:bodyPr>
          <a:lstStyle/>
          <a:p>
            <a:r>
              <a:rPr lang="en-GB" dirty="0"/>
              <a:t>Amplitude</a:t>
            </a:r>
          </a:p>
        </p:txBody>
      </p:sp>
    </p:spTree>
    <p:extLst>
      <p:ext uri="{BB962C8B-B14F-4D97-AF65-F5344CB8AC3E}">
        <p14:creationId xmlns:p14="http://schemas.microsoft.com/office/powerpoint/2010/main" val="348764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606CB34-1A0C-47F6-BE4C-B42EF0FD3837}"/>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EBC28446-8BC5-4477-B267-4D399143A1E7}"/>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Communications theory (4) </a:t>
            </a:r>
          </a:p>
        </p:txBody>
      </p:sp>
      <p:pic>
        <p:nvPicPr>
          <p:cNvPr id="9" name="Picture 8">
            <a:extLst>
              <a:ext uri="{FF2B5EF4-FFF2-40B4-BE49-F238E27FC236}">
                <a16:creationId xmlns:a16="http://schemas.microsoft.com/office/drawing/2014/main" id="{62A68465-873B-423C-9A85-1ED033B1C08A}"/>
              </a:ext>
            </a:extLst>
          </p:cNvPr>
          <p:cNvPicPr>
            <a:picLocks noChangeAspect="1"/>
          </p:cNvPicPr>
          <p:nvPr/>
        </p:nvPicPr>
        <p:blipFill>
          <a:blip r:embed="rId3"/>
          <a:stretch>
            <a:fillRect/>
          </a:stretch>
        </p:blipFill>
        <p:spPr>
          <a:xfrm>
            <a:off x="25067" y="1277823"/>
            <a:ext cx="6105193" cy="1759566"/>
          </a:xfrm>
          <a:prstGeom prst="rect">
            <a:avLst/>
          </a:prstGeom>
        </p:spPr>
      </p:pic>
      <p:pic>
        <p:nvPicPr>
          <p:cNvPr id="10" name="Picture 9">
            <a:extLst>
              <a:ext uri="{FF2B5EF4-FFF2-40B4-BE49-F238E27FC236}">
                <a16:creationId xmlns:a16="http://schemas.microsoft.com/office/drawing/2014/main" id="{FD8B3C93-E8A1-4EAD-B2DB-BF2298417C79}"/>
              </a:ext>
            </a:extLst>
          </p:cNvPr>
          <p:cNvPicPr>
            <a:picLocks noChangeAspect="1"/>
          </p:cNvPicPr>
          <p:nvPr/>
        </p:nvPicPr>
        <p:blipFill rotWithShape="1">
          <a:blip r:embed="rId4"/>
          <a:srcRect r="3958"/>
          <a:stretch/>
        </p:blipFill>
        <p:spPr>
          <a:xfrm>
            <a:off x="6380225" y="1441827"/>
            <a:ext cx="5650813" cy="1520785"/>
          </a:xfrm>
          <a:prstGeom prst="rect">
            <a:avLst/>
          </a:prstGeom>
        </p:spPr>
      </p:pic>
      <p:sp>
        <p:nvSpPr>
          <p:cNvPr id="13" name="Title 1">
            <a:extLst>
              <a:ext uri="{FF2B5EF4-FFF2-40B4-BE49-F238E27FC236}">
                <a16:creationId xmlns:a16="http://schemas.microsoft.com/office/drawing/2014/main" id="{09050497-1F08-4917-8B26-EAE2DFA8B3FC}"/>
              </a:ext>
            </a:extLst>
          </p:cNvPr>
          <p:cNvSpPr txBox="1">
            <a:spLocks/>
          </p:cNvSpPr>
          <p:nvPr/>
        </p:nvSpPr>
        <p:spPr>
          <a:xfrm>
            <a:off x="7037096" y="2490491"/>
            <a:ext cx="3611610" cy="7575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kern="0" dirty="0">
                <a:latin typeface="+mn-lt"/>
                <a:cs typeface="Arial" charset="0"/>
              </a:rPr>
              <a:t>8 waves (half bandwidth)</a:t>
            </a:r>
            <a:endParaRPr lang="en-GB" sz="2000" dirty="0">
              <a:latin typeface="+mn-lt"/>
            </a:endParaRPr>
          </a:p>
        </p:txBody>
      </p:sp>
      <p:sp>
        <p:nvSpPr>
          <p:cNvPr id="17" name="Rectangle 16">
            <a:extLst>
              <a:ext uri="{FF2B5EF4-FFF2-40B4-BE49-F238E27FC236}">
                <a16:creationId xmlns:a16="http://schemas.microsoft.com/office/drawing/2014/main" id="{9DFBD2C1-CAAE-4E2A-A148-CA20D0877BD7}"/>
              </a:ext>
            </a:extLst>
          </p:cNvPr>
          <p:cNvSpPr/>
          <p:nvPr/>
        </p:nvSpPr>
        <p:spPr bwMode="auto">
          <a:xfrm>
            <a:off x="10938504" y="2062923"/>
            <a:ext cx="1218155" cy="369332"/>
          </a:xfrm>
          <a:prstGeom prst="rect">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charset="0"/>
              </a:rPr>
              <a:t>Lost!</a:t>
            </a:r>
          </a:p>
        </p:txBody>
      </p:sp>
      <p:sp>
        <p:nvSpPr>
          <p:cNvPr id="21" name="TextBox 20">
            <a:extLst>
              <a:ext uri="{FF2B5EF4-FFF2-40B4-BE49-F238E27FC236}">
                <a16:creationId xmlns:a16="http://schemas.microsoft.com/office/drawing/2014/main" id="{5D7EF833-D2E6-456C-A6CC-CD41F4BEE169}"/>
              </a:ext>
            </a:extLst>
          </p:cNvPr>
          <p:cNvSpPr txBox="1"/>
          <p:nvPr/>
        </p:nvSpPr>
        <p:spPr>
          <a:xfrm>
            <a:off x="1558870" y="2673964"/>
            <a:ext cx="3403600" cy="400110"/>
          </a:xfrm>
          <a:prstGeom prst="rect">
            <a:avLst/>
          </a:prstGeom>
          <a:noFill/>
        </p:spPr>
        <p:txBody>
          <a:bodyPr wrap="square">
            <a:spAutoFit/>
          </a:bodyPr>
          <a:lstStyle/>
          <a:p>
            <a:r>
              <a:rPr lang="en-GB" sz="2000" kern="0" dirty="0">
                <a:cs typeface="Arial" charset="0"/>
              </a:rPr>
              <a:t>Unlimited (15) waves</a:t>
            </a:r>
            <a:endParaRPr lang="en-GB" sz="2000" dirty="0"/>
          </a:p>
        </p:txBody>
      </p:sp>
      <p:pic>
        <p:nvPicPr>
          <p:cNvPr id="22" name="Picture 21">
            <a:extLst>
              <a:ext uri="{FF2B5EF4-FFF2-40B4-BE49-F238E27FC236}">
                <a16:creationId xmlns:a16="http://schemas.microsoft.com/office/drawing/2014/main" id="{6D6E507B-E0CF-4656-AC4A-14A378C225DA}"/>
              </a:ext>
            </a:extLst>
          </p:cNvPr>
          <p:cNvPicPr>
            <a:picLocks noChangeAspect="1"/>
          </p:cNvPicPr>
          <p:nvPr/>
        </p:nvPicPr>
        <p:blipFill>
          <a:blip r:embed="rId5"/>
          <a:stretch>
            <a:fillRect/>
          </a:stretch>
        </p:blipFill>
        <p:spPr>
          <a:xfrm>
            <a:off x="0" y="3372244"/>
            <a:ext cx="6181395" cy="1641708"/>
          </a:xfrm>
          <a:prstGeom prst="rect">
            <a:avLst/>
          </a:prstGeom>
        </p:spPr>
      </p:pic>
      <p:sp>
        <p:nvSpPr>
          <p:cNvPr id="24" name="TextBox 23">
            <a:extLst>
              <a:ext uri="{FF2B5EF4-FFF2-40B4-BE49-F238E27FC236}">
                <a16:creationId xmlns:a16="http://schemas.microsoft.com/office/drawing/2014/main" id="{E98316F3-F863-47E7-9DDE-BE25368F9D70}"/>
              </a:ext>
            </a:extLst>
          </p:cNvPr>
          <p:cNvSpPr txBox="1"/>
          <p:nvPr/>
        </p:nvSpPr>
        <p:spPr>
          <a:xfrm>
            <a:off x="1428102" y="4894428"/>
            <a:ext cx="3927057" cy="707886"/>
          </a:xfrm>
          <a:prstGeom prst="rect">
            <a:avLst/>
          </a:prstGeom>
          <a:noFill/>
        </p:spPr>
        <p:txBody>
          <a:bodyPr wrap="square">
            <a:spAutoFit/>
          </a:bodyPr>
          <a:lstStyle/>
          <a:p>
            <a:r>
              <a:rPr lang="en-GB" sz="2000" kern="0" dirty="0">
                <a:cs typeface="Arial" charset="0"/>
              </a:rPr>
              <a:t>4 waves (quarter bandwidth)</a:t>
            </a:r>
            <a:br>
              <a:rPr lang="en-GB" sz="2000" kern="0" dirty="0">
                <a:cs typeface="Arial" charset="0"/>
              </a:rPr>
            </a:br>
            <a:endParaRPr lang="en-GB" sz="2000" dirty="0"/>
          </a:p>
        </p:txBody>
      </p:sp>
      <p:pic>
        <p:nvPicPr>
          <p:cNvPr id="25" name="Picture 24">
            <a:extLst>
              <a:ext uri="{FF2B5EF4-FFF2-40B4-BE49-F238E27FC236}">
                <a16:creationId xmlns:a16="http://schemas.microsoft.com/office/drawing/2014/main" id="{70DAD855-97FA-4E2E-9C7C-4256A64623A9}"/>
              </a:ext>
            </a:extLst>
          </p:cNvPr>
          <p:cNvPicPr>
            <a:picLocks noChangeAspect="1"/>
          </p:cNvPicPr>
          <p:nvPr/>
        </p:nvPicPr>
        <p:blipFill rotWithShape="1">
          <a:blip r:embed="rId6"/>
          <a:srcRect t="3733" r="8119"/>
          <a:stretch/>
        </p:blipFill>
        <p:spPr>
          <a:xfrm>
            <a:off x="6380225" y="3620938"/>
            <a:ext cx="5811775" cy="1371684"/>
          </a:xfrm>
          <a:prstGeom prst="rect">
            <a:avLst/>
          </a:prstGeom>
        </p:spPr>
      </p:pic>
      <p:sp>
        <p:nvSpPr>
          <p:cNvPr id="26" name="Title 1">
            <a:extLst>
              <a:ext uri="{FF2B5EF4-FFF2-40B4-BE49-F238E27FC236}">
                <a16:creationId xmlns:a16="http://schemas.microsoft.com/office/drawing/2014/main" id="{DF5BC4D9-A0A8-46AF-BBCB-B26497AB34C5}"/>
              </a:ext>
            </a:extLst>
          </p:cNvPr>
          <p:cNvSpPr txBox="1">
            <a:spLocks/>
          </p:cNvSpPr>
          <p:nvPr/>
        </p:nvSpPr>
        <p:spPr>
          <a:xfrm>
            <a:off x="6836842" y="4582141"/>
            <a:ext cx="4390607" cy="842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a:latin typeface="+mn-lt"/>
                <a:cs typeface="Arial" charset="0"/>
              </a:rPr>
              <a:t>2 waves (eighth bandwidth)</a:t>
            </a:r>
            <a:endParaRPr lang="en-GB" sz="2000" dirty="0">
              <a:latin typeface="+mn-lt"/>
            </a:endParaRPr>
          </a:p>
        </p:txBody>
      </p:sp>
      <p:sp>
        <p:nvSpPr>
          <p:cNvPr id="2" name="Rectangle 1">
            <a:extLst>
              <a:ext uri="{FF2B5EF4-FFF2-40B4-BE49-F238E27FC236}">
                <a16:creationId xmlns:a16="http://schemas.microsoft.com/office/drawing/2014/main" id="{166F9028-C614-A6F1-52E0-038F2E56EB55}"/>
              </a:ext>
            </a:extLst>
          </p:cNvPr>
          <p:cNvSpPr/>
          <p:nvPr/>
        </p:nvSpPr>
        <p:spPr>
          <a:xfrm>
            <a:off x="250804" y="5538326"/>
            <a:ext cx="11693545" cy="1200329"/>
          </a:xfrm>
          <a:prstGeom prst="rect">
            <a:avLst/>
          </a:prstGeom>
        </p:spPr>
        <p:txBody>
          <a:bodyPr wrap="square">
            <a:spAutoFit/>
          </a:bodyPr>
          <a:lstStyle/>
          <a:p>
            <a:pPr marL="342900" indent="-342900">
              <a:buClr>
                <a:srgbClr val="0070C0"/>
              </a:buClr>
              <a:buFont typeface="Arial" panose="020B0604020202020204" pitchFamily="34" charset="0"/>
              <a:buChar char="•"/>
            </a:pPr>
            <a:r>
              <a:rPr lang="en-US" sz="2400" dirty="0">
                <a:cs typeface="Times New Roman" panose="02020603050405020304" pitchFamily="18" charset="0"/>
              </a:rPr>
              <a:t>Having less bandwidth </a:t>
            </a:r>
            <a:r>
              <a:rPr lang="en-US" sz="2400" b="1" dirty="0">
                <a:cs typeface="Times New Roman" panose="02020603050405020304" pitchFamily="18" charset="0"/>
              </a:rPr>
              <a:t>degrades the signal (reliability margin)</a:t>
            </a:r>
            <a:r>
              <a:rPr lang="en-US" sz="2400" dirty="0">
                <a:cs typeface="Times New Roman" panose="02020603050405020304" pitchFamily="18" charset="0"/>
              </a:rPr>
              <a:t>,  so we can do approximation up to a limit</a:t>
            </a:r>
          </a:p>
          <a:p>
            <a:pPr marL="342900" indent="-342900">
              <a:buClr>
                <a:srgbClr val="0070C0"/>
              </a:buClr>
              <a:buFont typeface="Arial" panose="020B0604020202020204" pitchFamily="34" charset="0"/>
              <a:buChar char="•"/>
            </a:pPr>
            <a:r>
              <a:rPr lang="en-US" sz="2400" dirty="0">
                <a:cs typeface="Times New Roman" panose="02020603050405020304" pitchFamily="18" charset="0"/>
              </a:rPr>
              <a:t>With approximation, I can </a:t>
            </a:r>
            <a:r>
              <a:rPr lang="en-US" sz="2400" b="1" dirty="0">
                <a:cs typeface="Times New Roman" panose="02020603050405020304" pitchFamily="18" charset="0"/>
              </a:rPr>
              <a:t>use the rest of the bandwidth to send other messages</a:t>
            </a:r>
          </a:p>
        </p:txBody>
      </p:sp>
      <p:cxnSp>
        <p:nvCxnSpPr>
          <p:cNvPr id="4" name="Straight Connector 3">
            <a:extLst>
              <a:ext uri="{FF2B5EF4-FFF2-40B4-BE49-F238E27FC236}">
                <a16:creationId xmlns:a16="http://schemas.microsoft.com/office/drawing/2014/main" id="{9EFEBDA4-CBE1-5E01-B937-F6C19231BD49}"/>
              </a:ext>
            </a:extLst>
          </p:cNvPr>
          <p:cNvCxnSpPr/>
          <p:nvPr/>
        </p:nvCxnSpPr>
        <p:spPr>
          <a:xfrm>
            <a:off x="0" y="1990057"/>
            <a:ext cx="30776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5094B8B-DB8C-C780-AD14-7537C81CF019}"/>
              </a:ext>
            </a:extLst>
          </p:cNvPr>
          <p:cNvCxnSpPr/>
          <p:nvPr/>
        </p:nvCxnSpPr>
        <p:spPr>
          <a:xfrm>
            <a:off x="6380225" y="1990057"/>
            <a:ext cx="30776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0A190E-F96D-CE2C-8FFE-05EEFDC7B7DB}"/>
              </a:ext>
            </a:extLst>
          </p:cNvPr>
          <p:cNvCxnSpPr/>
          <p:nvPr/>
        </p:nvCxnSpPr>
        <p:spPr>
          <a:xfrm>
            <a:off x="133350" y="4101886"/>
            <a:ext cx="30776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2F472B-7053-2164-CBCD-9588EC3A6FF4}"/>
              </a:ext>
            </a:extLst>
          </p:cNvPr>
          <p:cNvCxnSpPr/>
          <p:nvPr/>
        </p:nvCxnSpPr>
        <p:spPr>
          <a:xfrm>
            <a:off x="6571974" y="4088972"/>
            <a:ext cx="30776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FD4FBC-2258-5D46-E432-59C14C469755}"/>
              </a:ext>
            </a:extLst>
          </p:cNvPr>
          <p:cNvSpPr txBox="1"/>
          <p:nvPr/>
        </p:nvSpPr>
        <p:spPr>
          <a:xfrm>
            <a:off x="6571974" y="1021088"/>
            <a:ext cx="2826859" cy="523220"/>
          </a:xfrm>
          <a:prstGeom prst="rect">
            <a:avLst/>
          </a:prstGeom>
          <a:noFill/>
        </p:spPr>
        <p:txBody>
          <a:bodyPr wrap="square" rtlCol="0">
            <a:spAutoFit/>
          </a:bodyPr>
          <a:lstStyle/>
          <a:p>
            <a:r>
              <a:rPr lang="en-GB" sz="2800" dirty="0"/>
              <a:t>0 1  1  0  0  0  1  0</a:t>
            </a:r>
          </a:p>
        </p:txBody>
      </p:sp>
      <p:sp>
        <p:nvSpPr>
          <p:cNvPr id="14" name="TextBox 13">
            <a:extLst>
              <a:ext uri="{FF2B5EF4-FFF2-40B4-BE49-F238E27FC236}">
                <a16:creationId xmlns:a16="http://schemas.microsoft.com/office/drawing/2014/main" id="{9A8C8824-23A7-7B7C-A9CF-0D2BA0DCEFC0}"/>
              </a:ext>
            </a:extLst>
          </p:cNvPr>
          <p:cNvSpPr txBox="1"/>
          <p:nvPr/>
        </p:nvSpPr>
        <p:spPr>
          <a:xfrm>
            <a:off x="258751" y="3146345"/>
            <a:ext cx="2826859" cy="523220"/>
          </a:xfrm>
          <a:prstGeom prst="rect">
            <a:avLst/>
          </a:prstGeom>
          <a:noFill/>
        </p:spPr>
        <p:txBody>
          <a:bodyPr wrap="square" rtlCol="0">
            <a:spAutoFit/>
          </a:bodyPr>
          <a:lstStyle/>
          <a:p>
            <a:r>
              <a:rPr lang="en-GB" sz="2800" dirty="0"/>
              <a:t>0 1  1  0  0  0  1  0</a:t>
            </a:r>
          </a:p>
        </p:txBody>
      </p:sp>
      <p:sp>
        <p:nvSpPr>
          <p:cNvPr id="15" name="TextBox 14">
            <a:extLst>
              <a:ext uri="{FF2B5EF4-FFF2-40B4-BE49-F238E27FC236}">
                <a16:creationId xmlns:a16="http://schemas.microsoft.com/office/drawing/2014/main" id="{7B854C9E-E095-904E-03D7-4CDAB677C3E2}"/>
              </a:ext>
            </a:extLst>
          </p:cNvPr>
          <p:cNvSpPr txBox="1"/>
          <p:nvPr/>
        </p:nvSpPr>
        <p:spPr>
          <a:xfrm>
            <a:off x="6697375" y="3121007"/>
            <a:ext cx="2826859" cy="523220"/>
          </a:xfrm>
          <a:prstGeom prst="rect">
            <a:avLst/>
          </a:prstGeom>
          <a:noFill/>
        </p:spPr>
        <p:txBody>
          <a:bodyPr wrap="square" rtlCol="0">
            <a:spAutoFit/>
          </a:bodyPr>
          <a:lstStyle/>
          <a:p>
            <a:r>
              <a:rPr lang="en-GB" sz="2800" dirty="0"/>
              <a:t>0 1  1  0  0  0  </a:t>
            </a:r>
            <a:r>
              <a:rPr lang="en-GB" sz="2800" b="1" dirty="0">
                <a:solidFill>
                  <a:srgbClr val="FF0000"/>
                </a:solidFill>
              </a:rPr>
              <a:t>0</a:t>
            </a:r>
            <a:r>
              <a:rPr lang="en-GB" sz="2800" dirty="0"/>
              <a:t>  0</a:t>
            </a:r>
          </a:p>
        </p:txBody>
      </p:sp>
    </p:spTree>
    <p:extLst>
      <p:ext uri="{BB962C8B-B14F-4D97-AF65-F5344CB8AC3E}">
        <p14:creationId xmlns:p14="http://schemas.microsoft.com/office/powerpoint/2010/main" val="410007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21" grpId="0"/>
      <p:bldP spid="24" grpId="0"/>
      <p:bldP spid="26" grpId="0"/>
      <p:bldP spid="12"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B74ABF-1015-4DFE-9029-63D9A1C20966}"/>
              </a:ext>
            </a:extLst>
          </p:cNvPr>
          <p:cNvSpPr txBox="1">
            <a:spLocks/>
          </p:cNvSpPr>
          <p:nvPr/>
        </p:nvSpPr>
        <p:spPr>
          <a:xfrm>
            <a:off x="133350" y="144139"/>
            <a:ext cx="11811000" cy="9668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kern="0" dirty="0">
                <a:solidFill>
                  <a:srgbClr val="0070C0"/>
                </a:solidFill>
              </a:rPr>
              <a:t>Maximum Data (bit) Rate of a Channel (bits/sec)</a:t>
            </a:r>
            <a:br>
              <a:rPr lang="en-GB" sz="4000" b="1" kern="0" dirty="0">
                <a:solidFill>
                  <a:srgbClr val="0070C0"/>
                </a:solidFill>
              </a:rPr>
            </a:br>
            <a:endParaRPr lang="en-GB" sz="4000" b="1" dirty="0">
              <a:solidFill>
                <a:srgbClr val="0070C0"/>
              </a:solidFill>
            </a:endParaRPr>
          </a:p>
        </p:txBody>
      </p:sp>
      <p:cxnSp>
        <p:nvCxnSpPr>
          <p:cNvPr id="5" name="Straight Connector 4">
            <a:extLst>
              <a:ext uri="{FF2B5EF4-FFF2-40B4-BE49-F238E27FC236}">
                <a16:creationId xmlns:a16="http://schemas.microsoft.com/office/drawing/2014/main" id="{42E1641D-5ED3-4AF9-87F2-EAF2CCAD19E1}"/>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6C21DF9D-066E-4469-BABF-B79A55584A27}"/>
              </a:ext>
            </a:extLst>
          </p:cNvPr>
          <p:cNvSpPr>
            <a:spLocks noGrp="1"/>
          </p:cNvSpPr>
          <p:nvPr>
            <p:ph idx="1"/>
          </p:nvPr>
        </p:nvSpPr>
        <p:spPr>
          <a:xfrm>
            <a:off x="247650" y="936354"/>
            <a:ext cx="11587672" cy="5921645"/>
          </a:xfrm>
        </p:spPr>
        <p:txBody>
          <a:bodyPr>
            <a:noAutofit/>
          </a:bodyPr>
          <a:lstStyle/>
          <a:p>
            <a:pPr marL="0" indent="0" fontAlgn="base">
              <a:lnSpc>
                <a:spcPct val="100000"/>
              </a:lnSpc>
              <a:spcBef>
                <a:spcPct val="20000"/>
              </a:spcBef>
              <a:spcAft>
                <a:spcPct val="0"/>
              </a:spcAft>
              <a:buClr>
                <a:srgbClr val="0070C0"/>
              </a:buClr>
              <a:buNone/>
              <a:defRPr/>
            </a:pPr>
            <a:r>
              <a:rPr lang="en-US" sz="2400" b="1" kern="0" dirty="0">
                <a:cs typeface="Times New Roman" panose="02020603050405020304" pitchFamily="18" charset="0"/>
              </a:rPr>
              <a:t>- Nyquist’s theorem</a:t>
            </a:r>
            <a:r>
              <a:rPr lang="en-US" sz="2400" kern="0" dirty="0">
                <a:cs typeface="Times New Roman" panose="02020603050405020304" pitchFamily="18" charset="0"/>
              </a:rPr>
              <a:t>, 1924 (</a:t>
            </a:r>
            <a:r>
              <a:rPr lang="en-GB" sz="2400" dirty="0">
                <a:cs typeface="Times New Roman" panose="02020603050405020304" pitchFamily="18" charset="0"/>
              </a:rPr>
              <a:t>noiseless channels</a:t>
            </a:r>
            <a:r>
              <a:rPr lang="en-US" sz="2400" kern="0" dirty="0">
                <a:cs typeface="Times New Roman" panose="02020603050405020304" pitchFamily="18" charset="0"/>
              </a:rPr>
              <a:t>)</a:t>
            </a:r>
          </a:p>
          <a:p>
            <a:pPr marL="457200" lvl="1" indent="0">
              <a:spcBef>
                <a:spcPct val="20000"/>
              </a:spcBef>
              <a:buClr>
                <a:srgbClr val="0070C0"/>
              </a:buClr>
              <a:buNone/>
              <a:defRPr/>
            </a:pPr>
            <a:r>
              <a:rPr lang="en-US" kern="0" dirty="0">
                <a:cs typeface="Times New Roman" panose="02020603050405020304" pitchFamily="18" charset="0"/>
              </a:rPr>
              <a:t>= </a:t>
            </a:r>
            <a:r>
              <a:rPr lang="en-US" b="1" i="1" kern="0" dirty="0">
                <a:cs typeface="Times New Roman" panose="02020603050405020304" pitchFamily="18" charset="0"/>
              </a:rPr>
              <a:t>2B</a:t>
            </a:r>
            <a:r>
              <a:rPr lang="en-US" kern="0" dirty="0">
                <a:cs typeface="Times New Roman" panose="02020603050405020304" pitchFamily="18" charset="0"/>
              </a:rPr>
              <a:t> for binary (two voltage levels), where B </a:t>
            </a:r>
            <a:r>
              <a:rPr lang="en-US" i="1" kern="0" dirty="0">
                <a:cs typeface="Times New Roman" panose="02020603050405020304" pitchFamily="18" charset="0"/>
              </a:rPr>
              <a:t>Hz</a:t>
            </a:r>
            <a:r>
              <a:rPr lang="en-US" kern="0" dirty="0">
                <a:cs typeface="Times New Roman" panose="02020603050405020304" pitchFamily="18" charset="0"/>
              </a:rPr>
              <a:t> is the </a:t>
            </a:r>
            <a:r>
              <a:rPr lang="en-US" u="sng" kern="0" dirty="0">
                <a:cs typeface="Times New Roman" panose="02020603050405020304" pitchFamily="18" charset="0"/>
              </a:rPr>
              <a:t>Bandwidth</a:t>
            </a:r>
          </a:p>
          <a:p>
            <a:pPr marL="457200" lvl="1" indent="0" fontAlgn="base">
              <a:lnSpc>
                <a:spcPct val="100000"/>
              </a:lnSpc>
              <a:spcBef>
                <a:spcPct val="20000"/>
              </a:spcBef>
              <a:spcAft>
                <a:spcPct val="0"/>
              </a:spcAft>
              <a:buClr>
                <a:srgbClr val="0070C0"/>
              </a:buClr>
              <a:buNone/>
              <a:defRPr/>
            </a:pPr>
            <a:r>
              <a:rPr lang="en-US" kern="0" dirty="0">
                <a:cs typeface="Times New Roman" panose="02020603050405020304" pitchFamily="18" charset="0"/>
              </a:rPr>
              <a:t>= </a:t>
            </a:r>
            <a:r>
              <a:rPr lang="en-US" b="1" i="1" kern="0" dirty="0">
                <a:cs typeface="Times New Roman" panose="02020603050405020304" pitchFamily="18" charset="0"/>
              </a:rPr>
              <a:t>2 B log</a:t>
            </a:r>
            <a:r>
              <a:rPr lang="en-US" b="1" i="1" kern="0" baseline="-25000" dirty="0">
                <a:cs typeface="Times New Roman" panose="02020603050405020304" pitchFamily="18" charset="0"/>
              </a:rPr>
              <a:t>2</a:t>
            </a:r>
            <a:r>
              <a:rPr lang="en-US" b="1" i="1" kern="0" dirty="0">
                <a:cs typeface="Times New Roman" panose="02020603050405020304" pitchFamily="18" charset="0"/>
              </a:rPr>
              <a:t>V</a:t>
            </a:r>
            <a:r>
              <a:rPr lang="en-US" kern="0" dirty="0">
                <a:cs typeface="Times New Roman" panose="02020603050405020304" pitchFamily="18" charset="0"/>
              </a:rPr>
              <a:t>, where V is number of </a:t>
            </a:r>
            <a:r>
              <a:rPr lang="en-US" u="sng" kern="0" dirty="0">
                <a:cs typeface="Times New Roman" panose="02020603050405020304" pitchFamily="18" charset="0"/>
              </a:rPr>
              <a:t>voltage levels</a:t>
            </a:r>
          </a:p>
          <a:p>
            <a:pPr marL="457200" lvl="1" indent="0" fontAlgn="base">
              <a:lnSpc>
                <a:spcPct val="100000"/>
              </a:lnSpc>
              <a:spcBef>
                <a:spcPct val="20000"/>
              </a:spcBef>
              <a:spcAft>
                <a:spcPct val="0"/>
              </a:spcAft>
              <a:buClr>
                <a:srgbClr val="0070C0"/>
              </a:buClr>
              <a:buNone/>
              <a:defRPr/>
            </a:pPr>
            <a:endParaRPr lang="en-US" u="sng" kern="0" dirty="0">
              <a:cs typeface="Times New Roman" panose="02020603050405020304" pitchFamily="18" charset="0"/>
            </a:endParaRPr>
          </a:p>
          <a:p>
            <a:pPr fontAlgn="base">
              <a:lnSpc>
                <a:spcPct val="100000"/>
              </a:lnSpc>
              <a:spcBef>
                <a:spcPct val="20000"/>
              </a:spcBef>
              <a:spcAft>
                <a:spcPct val="0"/>
              </a:spcAft>
              <a:buClr>
                <a:srgbClr val="0070C0"/>
              </a:buClr>
              <a:defRPr/>
            </a:pPr>
            <a:endParaRPr lang="en-US" sz="2400" kern="0" dirty="0">
              <a:cs typeface="Times New Roman" panose="02020603050405020304" pitchFamily="18" charset="0"/>
            </a:endParaRPr>
          </a:p>
          <a:p>
            <a:pPr fontAlgn="base">
              <a:lnSpc>
                <a:spcPct val="100000"/>
              </a:lnSpc>
              <a:spcBef>
                <a:spcPct val="20000"/>
              </a:spcBef>
              <a:spcAft>
                <a:spcPct val="0"/>
              </a:spcAft>
              <a:buClr>
                <a:srgbClr val="0070C0"/>
              </a:buClr>
              <a:defRPr/>
            </a:pPr>
            <a:endParaRPr lang="en-US" sz="2400" kern="0" dirty="0">
              <a:cs typeface="Times New Roman" panose="02020603050405020304" pitchFamily="18" charset="0"/>
            </a:endParaRPr>
          </a:p>
          <a:p>
            <a:pPr fontAlgn="base">
              <a:lnSpc>
                <a:spcPct val="100000"/>
              </a:lnSpc>
              <a:spcBef>
                <a:spcPct val="20000"/>
              </a:spcBef>
              <a:spcAft>
                <a:spcPct val="0"/>
              </a:spcAft>
              <a:buClr>
                <a:srgbClr val="0070C0"/>
              </a:buClr>
              <a:defRPr/>
            </a:pPr>
            <a:endParaRPr lang="en-US" sz="2400" kern="0" dirty="0">
              <a:cs typeface="Times New Roman" panose="02020603050405020304" pitchFamily="18" charset="0"/>
            </a:endParaRPr>
          </a:p>
          <a:p>
            <a:pPr fontAlgn="base">
              <a:lnSpc>
                <a:spcPct val="100000"/>
              </a:lnSpc>
              <a:spcBef>
                <a:spcPct val="20000"/>
              </a:spcBef>
              <a:spcAft>
                <a:spcPct val="0"/>
              </a:spcAft>
              <a:buClr>
                <a:srgbClr val="0070C0"/>
              </a:buClr>
              <a:defRPr/>
            </a:pPr>
            <a:endParaRPr lang="en-US" sz="2400" kern="0" dirty="0">
              <a:cs typeface="Times New Roman" panose="02020603050405020304" pitchFamily="18" charset="0"/>
            </a:endParaRPr>
          </a:p>
          <a:p>
            <a:pPr fontAlgn="base">
              <a:lnSpc>
                <a:spcPct val="100000"/>
              </a:lnSpc>
              <a:spcBef>
                <a:spcPct val="20000"/>
              </a:spcBef>
              <a:spcAft>
                <a:spcPct val="0"/>
              </a:spcAft>
              <a:buClr>
                <a:srgbClr val="0070C0"/>
              </a:buClr>
              <a:defRPr/>
            </a:pPr>
            <a:endParaRPr lang="en-US" sz="2400" kern="0" dirty="0">
              <a:cs typeface="Times New Roman" panose="02020603050405020304" pitchFamily="18" charset="0"/>
            </a:endParaRPr>
          </a:p>
          <a:p>
            <a:pPr marL="0" indent="0" fontAlgn="base">
              <a:lnSpc>
                <a:spcPct val="100000"/>
              </a:lnSpc>
              <a:spcBef>
                <a:spcPct val="20000"/>
              </a:spcBef>
              <a:spcAft>
                <a:spcPct val="0"/>
              </a:spcAft>
              <a:buClr>
                <a:srgbClr val="0070C0"/>
              </a:buClr>
              <a:buNone/>
              <a:defRPr/>
            </a:pPr>
            <a:r>
              <a:rPr lang="en-GB" sz="2400" kern="0" dirty="0">
                <a:cs typeface="Times New Roman" panose="02020603050405020304" pitchFamily="18" charset="0"/>
              </a:rPr>
              <a:t>- e.g. by using four voltages, we can send 2 bits at once (the needed bandwidth has been reduced). S</a:t>
            </a:r>
            <a:r>
              <a:rPr lang="en-US" sz="2400" kern="0" dirty="0">
                <a:cs typeface="Times New Roman" panose="02020603050405020304" pitchFamily="18" charset="0"/>
              </a:rPr>
              <a:t>o why don’t we just keep increasing the number of voltage levels?</a:t>
            </a:r>
          </a:p>
          <a:p>
            <a:pPr lvl="1" fontAlgn="base">
              <a:lnSpc>
                <a:spcPct val="100000"/>
              </a:lnSpc>
              <a:spcBef>
                <a:spcPct val="20000"/>
              </a:spcBef>
              <a:spcAft>
                <a:spcPct val="0"/>
              </a:spcAft>
              <a:buClr>
                <a:srgbClr val="0070C0"/>
              </a:buClr>
              <a:defRPr/>
            </a:pPr>
            <a:r>
              <a:rPr lang="en-GB" kern="0" dirty="0">
                <a:cs typeface="Times New Roman" panose="02020603050405020304" pitchFamily="18" charset="0"/>
              </a:rPr>
              <a:t>Design works as long as the signal at the receiver is sufficiently strong to distinguish the four levels</a:t>
            </a:r>
            <a:endParaRPr lang="en-GB" dirty="0">
              <a:cs typeface="Times New Roman" panose="02020603050405020304" pitchFamily="18" charset="0"/>
            </a:endParaRPr>
          </a:p>
        </p:txBody>
      </p:sp>
      <p:grpSp>
        <p:nvGrpSpPr>
          <p:cNvPr id="7" name="Group 6">
            <a:extLst>
              <a:ext uri="{FF2B5EF4-FFF2-40B4-BE49-F238E27FC236}">
                <a16:creationId xmlns:a16="http://schemas.microsoft.com/office/drawing/2014/main" id="{5892C26B-8ABB-41D5-A6A6-9A8D3E43C0D0}"/>
              </a:ext>
            </a:extLst>
          </p:cNvPr>
          <p:cNvGrpSpPr/>
          <p:nvPr/>
        </p:nvGrpSpPr>
        <p:grpSpPr>
          <a:xfrm>
            <a:off x="356678" y="2452311"/>
            <a:ext cx="4788675" cy="2160288"/>
            <a:chOff x="450590" y="2229572"/>
            <a:chExt cx="4788675" cy="2160288"/>
          </a:xfrm>
        </p:grpSpPr>
        <p:cxnSp>
          <p:nvCxnSpPr>
            <p:cNvPr id="8" name="Straight Connector 7">
              <a:extLst>
                <a:ext uri="{FF2B5EF4-FFF2-40B4-BE49-F238E27FC236}">
                  <a16:creationId xmlns:a16="http://schemas.microsoft.com/office/drawing/2014/main" id="{A06AE36D-81EF-45C8-89ED-C96550D97A67}"/>
                </a:ext>
              </a:extLst>
            </p:cNvPr>
            <p:cNvCxnSpPr>
              <a:cxnSpLocks/>
            </p:cNvCxnSpPr>
            <p:nvPr/>
          </p:nvCxnSpPr>
          <p:spPr bwMode="auto">
            <a:xfrm>
              <a:off x="1019070" y="2884141"/>
              <a:ext cx="929341"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397CF935-CDB2-407F-AA68-3FD24D8E2800}"/>
                </a:ext>
              </a:extLst>
            </p:cNvPr>
            <p:cNvCxnSpPr>
              <a:cxnSpLocks/>
            </p:cNvCxnSpPr>
            <p:nvPr/>
          </p:nvCxnSpPr>
          <p:spPr bwMode="auto">
            <a:xfrm>
              <a:off x="1003638" y="2229572"/>
              <a:ext cx="0" cy="21602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Arrow Connector 9">
              <a:extLst>
                <a:ext uri="{FF2B5EF4-FFF2-40B4-BE49-F238E27FC236}">
                  <a16:creationId xmlns:a16="http://schemas.microsoft.com/office/drawing/2014/main" id="{CA277D8E-83BE-4953-A484-909A8EF7C86F}"/>
                </a:ext>
              </a:extLst>
            </p:cNvPr>
            <p:cNvCxnSpPr>
              <a:cxnSpLocks/>
            </p:cNvCxnSpPr>
            <p:nvPr/>
          </p:nvCxnSpPr>
          <p:spPr bwMode="auto">
            <a:xfrm>
              <a:off x="1003638" y="3427412"/>
              <a:ext cx="4235627" cy="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11" name="Group 10">
              <a:extLst>
                <a:ext uri="{FF2B5EF4-FFF2-40B4-BE49-F238E27FC236}">
                  <a16:creationId xmlns:a16="http://schemas.microsoft.com/office/drawing/2014/main" id="{61A99648-770F-47C6-BDE7-11ABC1949A47}"/>
                </a:ext>
              </a:extLst>
            </p:cNvPr>
            <p:cNvGrpSpPr/>
            <p:nvPr/>
          </p:nvGrpSpPr>
          <p:grpSpPr>
            <a:xfrm flipV="1">
              <a:off x="1948411" y="2867303"/>
              <a:ext cx="929341" cy="555346"/>
              <a:chOff x="928598" y="2707316"/>
              <a:chExt cx="1440184" cy="558425"/>
            </a:xfrm>
          </p:grpSpPr>
          <p:cxnSp>
            <p:nvCxnSpPr>
              <p:cNvPr id="19" name="Straight Connector 18">
                <a:extLst>
                  <a:ext uri="{FF2B5EF4-FFF2-40B4-BE49-F238E27FC236}">
                    <a16:creationId xmlns:a16="http://schemas.microsoft.com/office/drawing/2014/main" id="{B79A98AB-CE51-4E66-A2D4-9C38277D74BB}"/>
                  </a:ext>
                </a:extLst>
              </p:cNvPr>
              <p:cNvCxnSpPr>
                <a:cxnSpLocks/>
              </p:cNvCxnSpPr>
              <p:nvPr/>
            </p:nvCxnSpPr>
            <p:spPr bwMode="auto">
              <a:xfrm flipV="1">
                <a:off x="928598" y="2722749"/>
                <a:ext cx="0" cy="542992"/>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C478B565-7A0C-4067-AB1E-8395EF27AE6A}"/>
                  </a:ext>
                </a:extLst>
              </p:cNvPr>
              <p:cNvCxnSpPr>
                <a:cxnSpLocks/>
              </p:cNvCxnSpPr>
              <p:nvPr/>
            </p:nvCxnSpPr>
            <p:spPr bwMode="auto">
              <a:xfrm>
                <a:off x="928598" y="2707316"/>
                <a:ext cx="1440184"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grpSp>
        <p:grpSp>
          <p:nvGrpSpPr>
            <p:cNvPr id="12" name="Group 11">
              <a:extLst>
                <a:ext uri="{FF2B5EF4-FFF2-40B4-BE49-F238E27FC236}">
                  <a16:creationId xmlns:a16="http://schemas.microsoft.com/office/drawing/2014/main" id="{A93B7DE6-8490-41FD-A28D-B52F9358CBFA}"/>
                </a:ext>
              </a:extLst>
            </p:cNvPr>
            <p:cNvGrpSpPr/>
            <p:nvPr/>
          </p:nvGrpSpPr>
          <p:grpSpPr>
            <a:xfrm>
              <a:off x="2886895" y="2868084"/>
              <a:ext cx="929341" cy="546007"/>
              <a:chOff x="942767" y="2869672"/>
              <a:chExt cx="1440184" cy="546007"/>
            </a:xfrm>
          </p:grpSpPr>
          <p:cxnSp>
            <p:nvCxnSpPr>
              <p:cNvPr id="16" name="Straight Connector 15">
                <a:extLst>
                  <a:ext uri="{FF2B5EF4-FFF2-40B4-BE49-F238E27FC236}">
                    <a16:creationId xmlns:a16="http://schemas.microsoft.com/office/drawing/2014/main" id="{B9D0A49F-BE6E-420E-9E65-25AB8D4DF357}"/>
                  </a:ext>
                </a:extLst>
              </p:cNvPr>
              <p:cNvCxnSpPr>
                <a:cxnSpLocks/>
              </p:cNvCxnSpPr>
              <p:nvPr/>
            </p:nvCxnSpPr>
            <p:spPr bwMode="auto">
              <a:xfrm flipV="1">
                <a:off x="942767" y="2869672"/>
                <a:ext cx="0" cy="54000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D68368C-F0A4-4837-81E5-7D9D8180E522}"/>
                  </a:ext>
                </a:extLst>
              </p:cNvPr>
              <p:cNvCxnSpPr>
                <a:cxnSpLocks/>
              </p:cNvCxnSpPr>
              <p:nvPr/>
            </p:nvCxnSpPr>
            <p:spPr bwMode="auto">
              <a:xfrm>
                <a:off x="942767" y="2885729"/>
                <a:ext cx="1440184"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F87A1CFC-9E6F-43C2-B0A1-116C10BD93A3}"/>
                  </a:ext>
                </a:extLst>
              </p:cNvPr>
              <p:cNvCxnSpPr>
                <a:cxnSpLocks/>
              </p:cNvCxnSpPr>
              <p:nvPr/>
            </p:nvCxnSpPr>
            <p:spPr bwMode="auto">
              <a:xfrm flipV="1">
                <a:off x="2382951" y="2875679"/>
                <a:ext cx="0" cy="540000"/>
              </a:xfrm>
              <a:prstGeom prst="line">
                <a:avLst/>
              </a:prstGeom>
              <a:solidFill>
                <a:schemeClr val="accent1"/>
              </a:solidFill>
              <a:ln w="38100" cap="flat" cmpd="sng" algn="ctr">
                <a:solidFill>
                  <a:srgbClr val="0070C0"/>
                </a:solidFill>
                <a:prstDash val="solid"/>
                <a:round/>
                <a:headEnd type="none" w="med" len="med"/>
                <a:tailEnd type="none" w="med" len="med"/>
              </a:ln>
              <a:effectLst/>
            </p:spPr>
          </p:cxnSp>
        </p:grpSp>
        <p:sp>
          <p:nvSpPr>
            <p:cNvPr id="13" name="TextBox 12">
              <a:extLst>
                <a:ext uri="{FF2B5EF4-FFF2-40B4-BE49-F238E27FC236}">
                  <a16:creationId xmlns:a16="http://schemas.microsoft.com/office/drawing/2014/main" id="{7A2D8817-F35D-4784-B202-E94CEA895870}"/>
                </a:ext>
              </a:extLst>
            </p:cNvPr>
            <p:cNvSpPr txBox="1"/>
            <p:nvPr/>
          </p:nvSpPr>
          <p:spPr>
            <a:xfrm>
              <a:off x="452458" y="2753609"/>
              <a:ext cx="405880" cy="369332"/>
            </a:xfrm>
            <a:prstGeom prst="rect">
              <a:avLst/>
            </a:prstGeom>
            <a:noFill/>
          </p:spPr>
          <p:txBody>
            <a:bodyPr wrap="square" rtlCol="0">
              <a:spAutoFit/>
            </a:bodyPr>
            <a:lstStyle/>
            <a:p>
              <a:r>
                <a:rPr lang="en-GB" dirty="0"/>
                <a:t>5v</a:t>
              </a:r>
            </a:p>
          </p:txBody>
        </p:sp>
        <p:sp>
          <p:nvSpPr>
            <p:cNvPr id="14" name="TextBox 13">
              <a:extLst>
                <a:ext uri="{FF2B5EF4-FFF2-40B4-BE49-F238E27FC236}">
                  <a16:creationId xmlns:a16="http://schemas.microsoft.com/office/drawing/2014/main" id="{D02A99E9-84BC-4F76-8B8B-0D32AD576A63}"/>
                </a:ext>
              </a:extLst>
            </p:cNvPr>
            <p:cNvSpPr txBox="1"/>
            <p:nvPr/>
          </p:nvSpPr>
          <p:spPr>
            <a:xfrm>
              <a:off x="450590" y="3244334"/>
              <a:ext cx="405880" cy="369332"/>
            </a:xfrm>
            <a:prstGeom prst="rect">
              <a:avLst/>
            </a:prstGeom>
            <a:noFill/>
          </p:spPr>
          <p:txBody>
            <a:bodyPr wrap="none" rtlCol="0">
              <a:spAutoFit/>
            </a:bodyPr>
            <a:lstStyle/>
            <a:p>
              <a:r>
                <a:rPr lang="en-GB" dirty="0"/>
                <a:t>0v</a:t>
              </a:r>
            </a:p>
          </p:txBody>
        </p:sp>
        <p:sp>
          <p:nvSpPr>
            <p:cNvPr id="15" name="Minus Sign 14">
              <a:extLst>
                <a:ext uri="{FF2B5EF4-FFF2-40B4-BE49-F238E27FC236}">
                  <a16:creationId xmlns:a16="http://schemas.microsoft.com/office/drawing/2014/main" id="{6BDE32FC-A923-4CAB-ACAA-ACC2EE8C9670}"/>
                </a:ext>
              </a:extLst>
            </p:cNvPr>
            <p:cNvSpPr/>
            <p:nvPr/>
          </p:nvSpPr>
          <p:spPr>
            <a:xfrm>
              <a:off x="931922" y="2861282"/>
              <a:ext cx="158214"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D8781DD2-0167-4E7D-BD28-BE58DF66F7CB}"/>
              </a:ext>
            </a:extLst>
          </p:cNvPr>
          <p:cNvGrpSpPr/>
          <p:nvPr/>
        </p:nvGrpSpPr>
        <p:grpSpPr>
          <a:xfrm>
            <a:off x="1313566" y="3667289"/>
            <a:ext cx="2340390" cy="398920"/>
            <a:chOff x="1313566" y="3667289"/>
            <a:chExt cx="2340390" cy="398920"/>
          </a:xfrm>
        </p:grpSpPr>
        <p:sp>
          <p:nvSpPr>
            <p:cNvPr id="22" name="TextBox 21">
              <a:extLst>
                <a:ext uri="{FF2B5EF4-FFF2-40B4-BE49-F238E27FC236}">
                  <a16:creationId xmlns:a16="http://schemas.microsoft.com/office/drawing/2014/main" id="{87A3D8D6-C9EA-4BDC-90A7-416D7FA66C96}"/>
                </a:ext>
              </a:extLst>
            </p:cNvPr>
            <p:cNvSpPr txBox="1"/>
            <p:nvPr/>
          </p:nvSpPr>
          <p:spPr>
            <a:xfrm>
              <a:off x="1313566" y="3667289"/>
              <a:ext cx="301686" cy="369332"/>
            </a:xfrm>
            <a:prstGeom prst="rect">
              <a:avLst/>
            </a:prstGeom>
            <a:noFill/>
          </p:spPr>
          <p:txBody>
            <a:bodyPr wrap="none" rtlCol="0">
              <a:spAutoFit/>
            </a:bodyPr>
            <a:lstStyle/>
            <a:p>
              <a:r>
                <a:rPr lang="en-GB" dirty="0"/>
                <a:t>1</a:t>
              </a:r>
            </a:p>
          </p:txBody>
        </p:sp>
        <p:sp>
          <p:nvSpPr>
            <p:cNvPr id="23" name="TextBox 22">
              <a:extLst>
                <a:ext uri="{FF2B5EF4-FFF2-40B4-BE49-F238E27FC236}">
                  <a16:creationId xmlns:a16="http://schemas.microsoft.com/office/drawing/2014/main" id="{A6502F58-CAD2-4799-B16D-8AA49EC96CB0}"/>
                </a:ext>
              </a:extLst>
            </p:cNvPr>
            <p:cNvSpPr txBox="1"/>
            <p:nvPr/>
          </p:nvSpPr>
          <p:spPr>
            <a:xfrm>
              <a:off x="2332918" y="3682996"/>
              <a:ext cx="301686" cy="369332"/>
            </a:xfrm>
            <a:prstGeom prst="rect">
              <a:avLst/>
            </a:prstGeom>
            <a:noFill/>
          </p:spPr>
          <p:txBody>
            <a:bodyPr wrap="none" rtlCol="0">
              <a:spAutoFit/>
            </a:bodyPr>
            <a:lstStyle/>
            <a:p>
              <a:r>
                <a:rPr lang="en-GB" dirty="0"/>
                <a:t>0</a:t>
              </a:r>
            </a:p>
          </p:txBody>
        </p:sp>
        <p:sp>
          <p:nvSpPr>
            <p:cNvPr id="24" name="TextBox 23">
              <a:extLst>
                <a:ext uri="{FF2B5EF4-FFF2-40B4-BE49-F238E27FC236}">
                  <a16:creationId xmlns:a16="http://schemas.microsoft.com/office/drawing/2014/main" id="{9BF3C6B6-E931-4083-94B3-9E1F6781B6D6}"/>
                </a:ext>
              </a:extLst>
            </p:cNvPr>
            <p:cNvSpPr txBox="1"/>
            <p:nvPr/>
          </p:nvSpPr>
          <p:spPr>
            <a:xfrm>
              <a:off x="3352270" y="3696877"/>
              <a:ext cx="301686" cy="369332"/>
            </a:xfrm>
            <a:prstGeom prst="rect">
              <a:avLst/>
            </a:prstGeom>
            <a:noFill/>
          </p:spPr>
          <p:txBody>
            <a:bodyPr wrap="none" rtlCol="0">
              <a:spAutoFit/>
            </a:bodyPr>
            <a:lstStyle/>
            <a:p>
              <a:r>
                <a:rPr lang="en-GB" dirty="0"/>
                <a:t>1</a:t>
              </a:r>
            </a:p>
          </p:txBody>
        </p:sp>
      </p:grpSp>
      <p:grpSp>
        <p:nvGrpSpPr>
          <p:cNvPr id="25" name="Group 24">
            <a:extLst>
              <a:ext uri="{FF2B5EF4-FFF2-40B4-BE49-F238E27FC236}">
                <a16:creationId xmlns:a16="http://schemas.microsoft.com/office/drawing/2014/main" id="{886338F6-6BC8-4E8F-9C6D-B12CB75B2B1F}"/>
              </a:ext>
            </a:extLst>
          </p:cNvPr>
          <p:cNvGrpSpPr/>
          <p:nvPr/>
        </p:nvGrpSpPr>
        <p:grpSpPr>
          <a:xfrm>
            <a:off x="5754600" y="2306920"/>
            <a:ext cx="4960954" cy="2330567"/>
            <a:chOff x="5754600" y="2150164"/>
            <a:chExt cx="4960954" cy="2330567"/>
          </a:xfrm>
        </p:grpSpPr>
        <p:sp>
          <p:nvSpPr>
            <p:cNvPr id="26" name="TextBox 25">
              <a:extLst>
                <a:ext uri="{FF2B5EF4-FFF2-40B4-BE49-F238E27FC236}">
                  <a16:creationId xmlns:a16="http://schemas.microsoft.com/office/drawing/2014/main" id="{FF10080B-3F1B-40C5-88C6-E4061402BDB9}"/>
                </a:ext>
              </a:extLst>
            </p:cNvPr>
            <p:cNvSpPr txBox="1"/>
            <p:nvPr/>
          </p:nvSpPr>
          <p:spPr>
            <a:xfrm>
              <a:off x="5754600" y="2150164"/>
              <a:ext cx="567113" cy="369332"/>
            </a:xfrm>
            <a:prstGeom prst="rect">
              <a:avLst/>
            </a:prstGeom>
            <a:noFill/>
          </p:spPr>
          <p:txBody>
            <a:bodyPr wrap="square" rtlCol="0">
              <a:spAutoFit/>
            </a:bodyPr>
            <a:lstStyle/>
            <a:p>
              <a:r>
                <a:rPr lang="en-GB" dirty="0"/>
                <a:t>10v</a:t>
              </a:r>
            </a:p>
          </p:txBody>
        </p:sp>
        <p:grpSp>
          <p:nvGrpSpPr>
            <p:cNvPr id="27" name="Group 26">
              <a:extLst>
                <a:ext uri="{FF2B5EF4-FFF2-40B4-BE49-F238E27FC236}">
                  <a16:creationId xmlns:a16="http://schemas.microsoft.com/office/drawing/2014/main" id="{053ED37D-FD64-445A-B244-382ACCC2C6A0}"/>
                </a:ext>
              </a:extLst>
            </p:cNvPr>
            <p:cNvGrpSpPr/>
            <p:nvPr/>
          </p:nvGrpSpPr>
          <p:grpSpPr>
            <a:xfrm>
              <a:off x="5860262" y="2320443"/>
              <a:ext cx="4855292" cy="2160288"/>
              <a:chOff x="5860262" y="2320443"/>
              <a:chExt cx="4855292" cy="2160288"/>
            </a:xfrm>
          </p:grpSpPr>
          <p:grpSp>
            <p:nvGrpSpPr>
              <p:cNvPr id="28" name="Group 27">
                <a:extLst>
                  <a:ext uri="{FF2B5EF4-FFF2-40B4-BE49-F238E27FC236}">
                    <a16:creationId xmlns:a16="http://schemas.microsoft.com/office/drawing/2014/main" id="{22E3CFC0-9495-4D49-B410-9BF167B1B932}"/>
                  </a:ext>
                </a:extLst>
              </p:cNvPr>
              <p:cNvGrpSpPr/>
              <p:nvPr/>
            </p:nvGrpSpPr>
            <p:grpSpPr>
              <a:xfrm>
                <a:off x="5860262" y="2320443"/>
                <a:ext cx="4855292" cy="2160288"/>
                <a:chOff x="383973" y="2282873"/>
                <a:chExt cx="4855292" cy="2160288"/>
              </a:xfrm>
            </p:grpSpPr>
            <p:cxnSp>
              <p:nvCxnSpPr>
                <p:cNvPr id="39" name="Straight Connector 38">
                  <a:extLst>
                    <a:ext uri="{FF2B5EF4-FFF2-40B4-BE49-F238E27FC236}">
                      <a16:creationId xmlns:a16="http://schemas.microsoft.com/office/drawing/2014/main" id="{944E76E7-EE5C-45A3-A325-AA44CB820372}"/>
                    </a:ext>
                  </a:extLst>
                </p:cNvPr>
                <p:cNvCxnSpPr>
                  <a:cxnSpLocks/>
                </p:cNvCxnSpPr>
                <p:nvPr/>
              </p:nvCxnSpPr>
              <p:spPr bwMode="auto">
                <a:xfrm>
                  <a:off x="1003638" y="2282873"/>
                  <a:ext cx="0" cy="21602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Arrow Connector 39">
                  <a:extLst>
                    <a:ext uri="{FF2B5EF4-FFF2-40B4-BE49-F238E27FC236}">
                      <a16:creationId xmlns:a16="http://schemas.microsoft.com/office/drawing/2014/main" id="{7510A6FB-2F2E-413F-AFE7-CFDA0072AADD}"/>
                    </a:ext>
                  </a:extLst>
                </p:cNvPr>
                <p:cNvCxnSpPr>
                  <a:cxnSpLocks/>
                </p:cNvCxnSpPr>
                <p:nvPr/>
              </p:nvCxnSpPr>
              <p:spPr bwMode="auto">
                <a:xfrm>
                  <a:off x="1003638" y="3427412"/>
                  <a:ext cx="4235627" cy="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1" name="TextBox 40">
                  <a:extLst>
                    <a:ext uri="{FF2B5EF4-FFF2-40B4-BE49-F238E27FC236}">
                      <a16:creationId xmlns:a16="http://schemas.microsoft.com/office/drawing/2014/main" id="{5CE63E3D-DD43-43FF-8F12-048B894F363B}"/>
                    </a:ext>
                  </a:extLst>
                </p:cNvPr>
                <p:cNvSpPr txBox="1"/>
                <p:nvPr/>
              </p:nvSpPr>
              <p:spPr>
                <a:xfrm>
                  <a:off x="383973" y="2890236"/>
                  <a:ext cx="405880" cy="369332"/>
                </a:xfrm>
                <a:prstGeom prst="rect">
                  <a:avLst/>
                </a:prstGeom>
                <a:noFill/>
              </p:spPr>
              <p:txBody>
                <a:bodyPr wrap="square" rtlCol="0">
                  <a:spAutoFit/>
                </a:bodyPr>
                <a:lstStyle/>
                <a:p>
                  <a:r>
                    <a:rPr lang="en-GB" dirty="0"/>
                    <a:t>3v</a:t>
                  </a:r>
                </a:p>
              </p:txBody>
            </p:sp>
            <p:sp>
              <p:nvSpPr>
                <p:cNvPr id="42" name="TextBox 41">
                  <a:extLst>
                    <a:ext uri="{FF2B5EF4-FFF2-40B4-BE49-F238E27FC236}">
                      <a16:creationId xmlns:a16="http://schemas.microsoft.com/office/drawing/2014/main" id="{1B2A57DB-DE5D-41EE-8ADA-4123406EB229}"/>
                    </a:ext>
                  </a:extLst>
                </p:cNvPr>
                <p:cNvSpPr txBox="1"/>
                <p:nvPr/>
              </p:nvSpPr>
              <p:spPr>
                <a:xfrm>
                  <a:off x="394820" y="3242746"/>
                  <a:ext cx="405880" cy="369332"/>
                </a:xfrm>
                <a:prstGeom prst="rect">
                  <a:avLst/>
                </a:prstGeom>
                <a:noFill/>
              </p:spPr>
              <p:txBody>
                <a:bodyPr wrap="none" rtlCol="0">
                  <a:spAutoFit/>
                </a:bodyPr>
                <a:lstStyle/>
                <a:p>
                  <a:r>
                    <a:rPr lang="en-GB" dirty="0"/>
                    <a:t>0v</a:t>
                  </a:r>
                </a:p>
              </p:txBody>
            </p:sp>
            <p:sp>
              <p:nvSpPr>
                <p:cNvPr id="43" name="Minus Sign 42">
                  <a:extLst>
                    <a:ext uri="{FF2B5EF4-FFF2-40B4-BE49-F238E27FC236}">
                      <a16:creationId xmlns:a16="http://schemas.microsoft.com/office/drawing/2014/main" id="{B4513653-4AEA-4F4D-874F-3CA92B15C8D1}"/>
                    </a:ext>
                  </a:extLst>
                </p:cNvPr>
                <p:cNvSpPr/>
                <p:nvPr/>
              </p:nvSpPr>
              <p:spPr>
                <a:xfrm>
                  <a:off x="907894" y="2317909"/>
                  <a:ext cx="158214"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TextBox 28">
                <a:extLst>
                  <a:ext uri="{FF2B5EF4-FFF2-40B4-BE49-F238E27FC236}">
                    <a16:creationId xmlns:a16="http://schemas.microsoft.com/office/drawing/2014/main" id="{5043AD5B-838E-4914-8578-00C79685B8F1}"/>
                  </a:ext>
                </a:extLst>
              </p:cNvPr>
              <p:cNvSpPr txBox="1"/>
              <p:nvPr/>
            </p:nvSpPr>
            <p:spPr>
              <a:xfrm>
                <a:off x="5864414" y="2533802"/>
                <a:ext cx="405880" cy="369332"/>
              </a:xfrm>
              <a:prstGeom prst="rect">
                <a:avLst/>
              </a:prstGeom>
              <a:noFill/>
            </p:spPr>
            <p:txBody>
              <a:bodyPr wrap="square" rtlCol="0">
                <a:spAutoFit/>
              </a:bodyPr>
              <a:lstStyle/>
              <a:p>
                <a:r>
                  <a:rPr lang="en-GB" dirty="0"/>
                  <a:t>7v</a:t>
                </a:r>
              </a:p>
            </p:txBody>
          </p:sp>
          <p:sp>
            <p:nvSpPr>
              <p:cNvPr id="30" name="Minus Sign 29">
                <a:extLst>
                  <a:ext uri="{FF2B5EF4-FFF2-40B4-BE49-F238E27FC236}">
                    <a16:creationId xmlns:a16="http://schemas.microsoft.com/office/drawing/2014/main" id="{006F09CB-500D-4E81-87EB-6C16510056BE}"/>
                  </a:ext>
                </a:extLst>
              </p:cNvPr>
              <p:cNvSpPr/>
              <p:nvPr/>
            </p:nvSpPr>
            <p:spPr>
              <a:xfrm>
                <a:off x="6400820" y="3071010"/>
                <a:ext cx="118852"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inus Sign 30">
                <a:extLst>
                  <a:ext uri="{FF2B5EF4-FFF2-40B4-BE49-F238E27FC236}">
                    <a16:creationId xmlns:a16="http://schemas.microsoft.com/office/drawing/2014/main" id="{AC53F6EF-4C77-4890-8200-16BA50F9BD53}"/>
                  </a:ext>
                </a:extLst>
              </p:cNvPr>
              <p:cNvSpPr/>
              <p:nvPr/>
            </p:nvSpPr>
            <p:spPr>
              <a:xfrm>
                <a:off x="6384183" y="2703046"/>
                <a:ext cx="158214"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3393C479-5D33-4A0B-932B-77AC6B6F19AA}"/>
                  </a:ext>
                </a:extLst>
              </p:cNvPr>
              <p:cNvCxnSpPr>
                <a:cxnSpLocks/>
              </p:cNvCxnSpPr>
              <p:nvPr/>
            </p:nvCxnSpPr>
            <p:spPr bwMode="auto">
              <a:xfrm>
                <a:off x="6463290" y="3464982"/>
                <a:ext cx="929341"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F49FB359-30F5-4B87-9D60-BF842705CEA2}"/>
                  </a:ext>
                </a:extLst>
              </p:cNvPr>
              <p:cNvCxnSpPr>
                <a:cxnSpLocks/>
              </p:cNvCxnSpPr>
              <p:nvPr/>
            </p:nvCxnSpPr>
            <p:spPr bwMode="auto">
              <a:xfrm>
                <a:off x="7392631" y="3107586"/>
                <a:ext cx="0" cy="36000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C1569E79-009A-45F1-9F75-EB7A0C85D2CF}"/>
                  </a:ext>
                </a:extLst>
              </p:cNvPr>
              <p:cNvCxnSpPr>
                <a:cxnSpLocks/>
              </p:cNvCxnSpPr>
              <p:nvPr/>
            </p:nvCxnSpPr>
            <p:spPr bwMode="auto">
              <a:xfrm>
                <a:off x="7392631" y="3096110"/>
                <a:ext cx="929341"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ACE93863-12F6-43F7-A999-9C0D47394000}"/>
                  </a:ext>
                </a:extLst>
              </p:cNvPr>
              <p:cNvCxnSpPr>
                <a:cxnSpLocks/>
              </p:cNvCxnSpPr>
              <p:nvPr/>
            </p:nvCxnSpPr>
            <p:spPr bwMode="auto">
              <a:xfrm>
                <a:off x="8321972" y="2752695"/>
                <a:ext cx="0" cy="36000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85B96ED4-7B78-4AE1-BD7A-BFAC9B5AEDB9}"/>
                  </a:ext>
                </a:extLst>
              </p:cNvPr>
              <p:cNvCxnSpPr>
                <a:cxnSpLocks/>
              </p:cNvCxnSpPr>
              <p:nvPr/>
            </p:nvCxnSpPr>
            <p:spPr bwMode="auto">
              <a:xfrm>
                <a:off x="8338609" y="2764486"/>
                <a:ext cx="929341"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2A88A9E6-ECC3-4037-A9F4-2CCF0E3A3BCF}"/>
                  </a:ext>
                </a:extLst>
              </p:cNvPr>
              <p:cNvCxnSpPr>
                <a:cxnSpLocks/>
              </p:cNvCxnSpPr>
              <p:nvPr/>
            </p:nvCxnSpPr>
            <p:spPr bwMode="auto">
              <a:xfrm>
                <a:off x="9267950" y="2404486"/>
                <a:ext cx="0" cy="360000"/>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7BACDFE0-A7B1-4C2A-B313-327574C36F78}"/>
                  </a:ext>
                </a:extLst>
              </p:cNvPr>
              <p:cNvCxnSpPr>
                <a:cxnSpLocks/>
              </p:cNvCxnSpPr>
              <p:nvPr/>
            </p:nvCxnSpPr>
            <p:spPr bwMode="auto">
              <a:xfrm>
                <a:off x="9267950" y="2404486"/>
                <a:ext cx="929341"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grpSp>
      </p:grpSp>
      <p:grpSp>
        <p:nvGrpSpPr>
          <p:cNvPr id="44" name="Group 43">
            <a:extLst>
              <a:ext uri="{FF2B5EF4-FFF2-40B4-BE49-F238E27FC236}">
                <a16:creationId xmlns:a16="http://schemas.microsoft.com/office/drawing/2014/main" id="{A40F80CD-2638-48D9-8323-03D440DB4E7F}"/>
              </a:ext>
            </a:extLst>
          </p:cNvPr>
          <p:cNvGrpSpPr/>
          <p:nvPr/>
        </p:nvGrpSpPr>
        <p:grpSpPr>
          <a:xfrm>
            <a:off x="6835350" y="3649982"/>
            <a:ext cx="3361941" cy="416227"/>
            <a:chOff x="6835350" y="3649982"/>
            <a:chExt cx="3361941" cy="416227"/>
          </a:xfrm>
        </p:grpSpPr>
        <p:sp>
          <p:nvSpPr>
            <p:cNvPr id="45" name="TextBox 44">
              <a:extLst>
                <a:ext uri="{FF2B5EF4-FFF2-40B4-BE49-F238E27FC236}">
                  <a16:creationId xmlns:a16="http://schemas.microsoft.com/office/drawing/2014/main" id="{7D8FAA2D-6CFD-4FCC-BA80-E3B5D3152B83}"/>
                </a:ext>
              </a:extLst>
            </p:cNvPr>
            <p:cNvSpPr txBox="1"/>
            <p:nvPr/>
          </p:nvSpPr>
          <p:spPr>
            <a:xfrm>
              <a:off x="6835350" y="3667289"/>
              <a:ext cx="418704" cy="369332"/>
            </a:xfrm>
            <a:prstGeom prst="rect">
              <a:avLst/>
            </a:prstGeom>
            <a:noFill/>
          </p:spPr>
          <p:txBody>
            <a:bodyPr wrap="none" rtlCol="0">
              <a:spAutoFit/>
            </a:bodyPr>
            <a:lstStyle/>
            <a:p>
              <a:r>
                <a:rPr lang="en-GB" dirty="0"/>
                <a:t>00</a:t>
              </a:r>
            </a:p>
          </p:txBody>
        </p:sp>
        <p:sp>
          <p:nvSpPr>
            <p:cNvPr id="46" name="TextBox 45">
              <a:extLst>
                <a:ext uri="{FF2B5EF4-FFF2-40B4-BE49-F238E27FC236}">
                  <a16:creationId xmlns:a16="http://schemas.microsoft.com/office/drawing/2014/main" id="{484892E9-AADA-475D-ABB3-A8D91073AD87}"/>
                </a:ext>
              </a:extLst>
            </p:cNvPr>
            <p:cNvSpPr txBox="1"/>
            <p:nvPr/>
          </p:nvSpPr>
          <p:spPr>
            <a:xfrm>
              <a:off x="7854702" y="3682996"/>
              <a:ext cx="418704" cy="369332"/>
            </a:xfrm>
            <a:prstGeom prst="rect">
              <a:avLst/>
            </a:prstGeom>
            <a:noFill/>
          </p:spPr>
          <p:txBody>
            <a:bodyPr wrap="none" rtlCol="0">
              <a:spAutoFit/>
            </a:bodyPr>
            <a:lstStyle/>
            <a:p>
              <a:r>
                <a:rPr lang="en-GB" dirty="0"/>
                <a:t>01</a:t>
              </a:r>
            </a:p>
          </p:txBody>
        </p:sp>
        <p:sp>
          <p:nvSpPr>
            <p:cNvPr id="47" name="TextBox 46">
              <a:extLst>
                <a:ext uri="{FF2B5EF4-FFF2-40B4-BE49-F238E27FC236}">
                  <a16:creationId xmlns:a16="http://schemas.microsoft.com/office/drawing/2014/main" id="{27EF3CEC-463C-4D62-A720-4EF00E50A9CC}"/>
                </a:ext>
              </a:extLst>
            </p:cNvPr>
            <p:cNvSpPr txBox="1"/>
            <p:nvPr/>
          </p:nvSpPr>
          <p:spPr>
            <a:xfrm>
              <a:off x="8874054" y="3696877"/>
              <a:ext cx="418704" cy="369332"/>
            </a:xfrm>
            <a:prstGeom prst="rect">
              <a:avLst/>
            </a:prstGeom>
            <a:noFill/>
          </p:spPr>
          <p:txBody>
            <a:bodyPr wrap="none" rtlCol="0">
              <a:spAutoFit/>
            </a:bodyPr>
            <a:lstStyle/>
            <a:p>
              <a:r>
                <a:rPr lang="en-GB" dirty="0"/>
                <a:t>10</a:t>
              </a:r>
            </a:p>
          </p:txBody>
        </p:sp>
        <p:sp>
          <p:nvSpPr>
            <p:cNvPr id="48" name="TextBox 47">
              <a:extLst>
                <a:ext uri="{FF2B5EF4-FFF2-40B4-BE49-F238E27FC236}">
                  <a16:creationId xmlns:a16="http://schemas.microsoft.com/office/drawing/2014/main" id="{07545AE1-04D0-480C-8E39-7088E35B56CB}"/>
                </a:ext>
              </a:extLst>
            </p:cNvPr>
            <p:cNvSpPr txBox="1"/>
            <p:nvPr/>
          </p:nvSpPr>
          <p:spPr>
            <a:xfrm>
              <a:off x="9778587" y="3649982"/>
              <a:ext cx="418704" cy="369332"/>
            </a:xfrm>
            <a:prstGeom prst="rect">
              <a:avLst/>
            </a:prstGeom>
            <a:noFill/>
          </p:spPr>
          <p:txBody>
            <a:bodyPr wrap="none" rtlCol="0">
              <a:spAutoFit/>
            </a:bodyPr>
            <a:lstStyle/>
            <a:p>
              <a:r>
                <a:rPr lang="en-GB" dirty="0"/>
                <a:t>11</a:t>
              </a:r>
            </a:p>
          </p:txBody>
        </p:sp>
      </p:grpSp>
    </p:spTree>
    <p:extLst>
      <p:ext uri="{BB962C8B-B14F-4D97-AF65-F5344CB8AC3E}">
        <p14:creationId xmlns:p14="http://schemas.microsoft.com/office/powerpoint/2010/main" val="229287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B1AB74D-7220-4683-A136-DECBE57BA3CA}"/>
              </a:ext>
            </a:extLst>
          </p:cNvPr>
          <p:cNvSpPr txBox="1"/>
          <p:nvPr/>
        </p:nvSpPr>
        <p:spPr>
          <a:xfrm>
            <a:off x="4560274" y="329808"/>
            <a:ext cx="6555347" cy="6198382"/>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3200" dirty="0"/>
              <a:t>Communications theory</a:t>
            </a:r>
          </a:p>
          <a:p>
            <a:pPr marL="285750" indent="-228600">
              <a:lnSpc>
                <a:spcPct val="90000"/>
              </a:lnSpc>
              <a:spcAft>
                <a:spcPts val="600"/>
              </a:spcAft>
              <a:buFont typeface="Arial" panose="020B0604020202020204" pitchFamily="34" charset="0"/>
              <a:buChar char="•"/>
            </a:pPr>
            <a:r>
              <a:rPr lang="en-US" sz="3200" b="1" dirty="0"/>
              <a:t>Transmission media</a:t>
            </a:r>
          </a:p>
          <a:p>
            <a:pPr marL="742950" lvl="1" indent="-228600">
              <a:lnSpc>
                <a:spcPct val="90000"/>
              </a:lnSpc>
              <a:spcAft>
                <a:spcPts val="600"/>
              </a:spcAft>
              <a:buFont typeface="Arial" panose="020B0604020202020204" pitchFamily="34" charset="0"/>
              <a:buChar char="•"/>
            </a:pPr>
            <a:r>
              <a:rPr lang="en-US" sz="3200" dirty="0"/>
              <a:t>Twisted pair</a:t>
            </a:r>
          </a:p>
          <a:p>
            <a:pPr marL="742950" lvl="1" indent="-228600">
              <a:lnSpc>
                <a:spcPct val="90000"/>
              </a:lnSpc>
              <a:spcAft>
                <a:spcPts val="600"/>
              </a:spcAft>
              <a:buFont typeface="Arial" panose="020B0604020202020204" pitchFamily="34" charset="0"/>
              <a:buChar char="•"/>
            </a:pPr>
            <a:r>
              <a:rPr lang="en-US" sz="3200" dirty="0"/>
              <a:t>Coaxial cable</a:t>
            </a:r>
          </a:p>
          <a:p>
            <a:pPr marL="742950" lvl="1" indent="-228600">
              <a:lnSpc>
                <a:spcPct val="90000"/>
              </a:lnSpc>
              <a:spcAft>
                <a:spcPts val="600"/>
              </a:spcAft>
              <a:buFont typeface="Arial" panose="020B0604020202020204" pitchFamily="34" charset="0"/>
              <a:buChar char="•"/>
            </a:pPr>
            <a:r>
              <a:rPr lang="en-US" sz="3200" dirty="0"/>
              <a:t>Power lines</a:t>
            </a:r>
          </a:p>
          <a:p>
            <a:pPr marL="742950" lvl="1" indent="-228600">
              <a:lnSpc>
                <a:spcPct val="90000"/>
              </a:lnSpc>
              <a:spcAft>
                <a:spcPts val="600"/>
              </a:spcAft>
              <a:buFont typeface="Arial" panose="020B0604020202020204" pitchFamily="34" charset="0"/>
              <a:buChar char="•"/>
            </a:pPr>
            <a:r>
              <a:rPr lang="en-US" sz="3200" dirty="0"/>
              <a:t>Fiber optics cable</a:t>
            </a:r>
          </a:p>
          <a:p>
            <a:pPr marL="742950" lvl="1" indent="-228600">
              <a:lnSpc>
                <a:spcPct val="90000"/>
              </a:lnSpc>
              <a:spcAft>
                <a:spcPts val="600"/>
              </a:spcAft>
              <a:buFont typeface="Arial" panose="020B0604020202020204" pitchFamily="34" charset="0"/>
              <a:buChar char="•"/>
            </a:pPr>
            <a:r>
              <a:rPr lang="en-US" sz="3200" dirty="0"/>
              <a:t>The electromagnetic spectrum</a:t>
            </a:r>
          </a:p>
          <a:p>
            <a:pPr marL="742950" lvl="1" indent="-228600">
              <a:lnSpc>
                <a:spcPct val="90000"/>
              </a:lnSpc>
              <a:spcAft>
                <a:spcPts val="600"/>
              </a:spcAft>
              <a:buFont typeface="Arial" panose="020B0604020202020204" pitchFamily="34" charset="0"/>
              <a:buChar char="•"/>
            </a:pPr>
            <a:r>
              <a:rPr lang="en-US" sz="3200" dirty="0"/>
              <a:t>Radio transmission</a:t>
            </a:r>
          </a:p>
          <a:p>
            <a:pPr marL="742950" lvl="1" indent="-228600">
              <a:lnSpc>
                <a:spcPct val="90000"/>
              </a:lnSpc>
              <a:spcAft>
                <a:spcPts val="600"/>
              </a:spcAft>
              <a:buFont typeface="Arial" panose="020B0604020202020204" pitchFamily="34" charset="0"/>
              <a:buChar char="•"/>
            </a:pPr>
            <a:r>
              <a:rPr lang="en-US" sz="3200" dirty="0"/>
              <a:t>Microwave transmission</a:t>
            </a:r>
          </a:p>
          <a:p>
            <a:pPr marL="285750" indent="-228600">
              <a:lnSpc>
                <a:spcPct val="90000"/>
              </a:lnSpc>
              <a:spcAft>
                <a:spcPts val="600"/>
              </a:spcAft>
              <a:buFont typeface="Arial" panose="020B0604020202020204" pitchFamily="34" charset="0"/>
              <a:buChar char="•"/>
            </a:pPr>
            <a:r>
              <a:rPr lang="en-US" sz="3200" dirty="0"/>
              <a:t>Transmission methods</a:t>
            </a:r>
          </a:p>
          <a:p>
            <a:pPr marL="285750" indent="-228600">
              <a:lnSpc>
                <a:spcPct val="90000"/>
              </a:lnSpc>
              <a:spcAft>
                <a:spcPts val="600"/>
              </a:spcAft>
              <a:buFont typeface="Arial" panose="020B0604020202020204" pitchFamily="34" charset="0"/>
              <a:buChar char="•"/>
            </a:pPr>
            <a:r>
              <a:rPr lang="en-US" sz="3200" dirty="0"/>
              <a:t>Line Codes</a:t>
            </a:r>
          </a:p>
          <a:p>
            <a:pPr marL="285750" indent="-228600">
              <a:lnSpc>
                <a:spcPct val="90000"/>
              </a:lnSpc>
              <a:spcAft>
                <a:spcPts val="600"/>
              </a:spcAft>
              <a:buFont typeface="Arial" panose="020B0604020202020204" pitchFamily="34" charset="0"/>
              <a:buChar char="•"/>
            </a:pPr>
            <a:r>
              <a:rPr lang="en-US" sz="3200" dirty="0"/>
              <a:t>Example of Networks</a:t>
            </a:r>
          </a:p>
          <a:p>
            <a:pPr indent="-228600">
              <a:lnSpc>
                <a:spcPct val="90000"/>
              </a:lnSpc>
              <a:spcAft>
                <a:spcPts val="600"/>
              </a:spcAft>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0FFE9889-7242-42FC-8A20-FFD9572D78D3}"/>
              </a:ext>
            </a:extLst>
          </p:cNvPr>
          <p:cNvSpPr txBox="1"/>
          <p:nvPr/>
        </p:nvSpPr>
        <p:spPr>
          <a:xfrm>
            <a:off x="704609" y="379398"/>
            <a:ext cx="2919738" cy="1494117"/>
          </a:xfrm>
          <a:prstGeom prst="rect">
            <a:avLst/>
          </a:prstGeom>
        </p:spPr>
        <p:txBody>
          <a:bodyPr vert="horz" lIns="91440" tIns="45720" rIns="91440" bIns="45720" rtlCol="0" anchor="b">
            <a:normAutofit/>
          </a:bodyPr>
          <a:lstStyle/>
          <a:p>
            <a:pPr marL="0" lvl="1">
              <a:lnSpc>
                <a:spcPct val="90000"/>
              </a:lnSpc>
              <a:spcBef>
                <a:spcPts val="1000"/>
              </a:spcBef>
            </a:pPr>
            <a:r>
              <a:rPr lang="en-US" sz="4800" b="1" kern="1200" dirty="0">
                <a:solidFill>
                  <a:srgbClr val="FFFFFF"/>
                </a:solidFill>
                <a:latin typeface="+mn-lt"/>
                <a:ea typeface="+mn-ea"/>
                <a:cs typeface="+mn-cs"/>
              </a:rPr>
              <a:t>Content</a:t>
            </a:r>
            <a:endParaRPr lang="en-US" sz="2000" b="1" kern="1200" dirty="0">
              <a:solidFill>
                <a:srgbClr val="FFFFFF"/>
              </a:solidFill>
              <a:latin typeface="+mn-lt"/>
              <a:ea typeface="+mn-ea"/>
              <a:cs typeface="+mn-cs"/>
            </a:endParaRPr>
          </a:p>
        </p:txBody>
      </p:sp>
    </p:spTree>
    <p:extLst>
      <p:ext uri="{BB962C8B-B14F-4D97-AF65-F5344CB8AC3E}">
        <p14:creationId xmlns:p14="http://schemas.microsoft.com/office/powerpoint/2010/main" val="247712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D6E59C4-2CC5-4626-B3FB-D8442A478143}"/>
              </a:ext>
            </a:extLst>
          </p:cNvPr>
          <p:cNvSpPr>
            <a:spLocks noGrp="1"/>
          </p:cNvSpPr>
          <p:nvPr>
            <p:ph idx="1"/>
          </p:nvPr>
        </p:nvSpPr>
        <p:spPr>
          <a:xfrm>
            <a:off x="395416" y="1201318"/>
            <a:ext cx="11243589" cy="4454895"/>
          </a:xfrm>
        </p:spPr>
        <p:txBody>
          <a:bodyPr>
            <a:normAutofit/>
          </a:bodyPr>
          <a:lstStyle/>
          <a:p>
            <a:pPr marL="0" indent="0">
              <a:buNone/>
            </a:pPr>
            <a:r>
              <a:rPr lang="en-GB" sz="2400" dirty="0">
                <a:cs typeface="Times New Roman" panose="02020603050405020304" pitchFamily="18" charset="0"/>
              </a:rPr>
              <a:t>- </a:t>
            </a:r>
            <a:r>
              <a:rPr lang="en-GB" sz="3200" dirty="0">
                <a:cs typeface="Times New Roman" panose="02020603050405020304" pitchFamily="18" charset="0"/>
              </a:rPr>
              <a:t>The physical layer deals only with nodes that can be </a:t>
            </a:r>
            <a:r>
              <a:rPr lang="en-GB" sz="3200" b="1" dirty="0">
                <a:cs typeface="Times New Roman" panose="02020603050405020304" pitchFamily="18" charset="0"/>
              </a:rPr>
              <a:t>reached directly</a:t>
            </a:r>
          </a:p>
          <a:p>
            <a:pPr marL="0" indent="0">
              <a:buNone/>
            </a:pPr>
            <a:r>
              <a:rPr lang="en-GB" sz="3200" dirty="0">
                <a:cs typeface="Times New Roman" panose="02020603050405020304" pitchFamily="18" charset="0"/>
              </a:rPr>
              <a:t>- The purpose of the physical layer is to transport </a:t>
            </a:r>
            <a:r>
              <a:rPr lang="en-US" altLang="zh-CN" sz="3200" dirty="0">
                <a:ea typeface="宋体" panose="02010600030101010101" pitchFamily="2" charset="-122"/>
                <a:cs typeface="Times New Roman" panose="02020603050405020304" pitchFamily="18" charset="0"/>
              </a:rPr>
              <a:t>bits </a:t>
            </a:r>
            <a:r>
              <a:rPr lang="en-GB" sz="3200" dirty="0">
                <a:cs typeface="Times New Roman" panose="02020603050405020304" pitchFamily="18" charset="0"/>
              </a:rPr>
              <a:t>from one node to another. Bits are transmitted as signals over the </a:t>
            </a:r>
            <a:r>
              <a:rPr lang="en-GB" sz="3200" b="1" dirty="0">
                <a:cs typeface="Times New Roman" panose="02020603050405020304" pitchFamily="18" charset="0"/>
              </a:rPr>
              <a:t>transmission media </a:t>
            </a:r>
          </a:p>
          <a:p>
            <a:pPr marL="0" indent="0">
              <a:buNone/>
            </a:pPr>
            <a:r>
              <a:rPr lang="en-GB" sz="3200" dirty="0">
                <a:cs typeface="Times New Roman" panose="02020603050405020304" pitchFamily="18" charset="0"/>
              </a:rPr>
              <a:t>- Media are roughly grouped into </a:t>
            </a:r>
            <a:r>
              <a:rPr lang="en-GB" sz="3200" b="1" u="sng" dirty="0">
                <a:cs typeface="Times New Roman" panose="02020603050405020304" pitchFamily="18" charset="0"/>
              </a:rPr>
              <a:t>guided</a:t>
            </a:r>
            <a:r>
              <a:rPr lang="en-GB" sz="3200" u="sng" dirty="0">
                <a:cs typeface="Times New Roman" panose="02020603050405020304" pitchFamily="18" charset="0"/>
              </a:rPr>
              <a:t> media </a:t>
            </a:r>
            <a:r>
              <a:rPr lang="en-GB" sz="3200" dirty="0">
                <a:cs typeface="Times New Roman" panose="02020603050405020304" pitchFamily="18" charset="0"/>
              </a:rPr>
              <a:t>(provide a physical path along which the signals are propagated, e.g. copper wires) and </a:t>
            </a:r>
            <a:r>
              <a:rPr lang="en-GB" sz="3200" b="1" u="sng" dirty="0">
                <a:cs typeface="Times New Roman" panose="02020603050405020304" pitchFamily="18" charset="0"/>
              </a:rPr>
              <a:t>unguided</a:t>
            </a:r>
            <a:r>
              <a:rPr lang="en-GB" sz="3200" u="sng" dirty="0">
                <a:cs typeface="Times New Roman" panose="02020603050405020304" pitchFamily="18" charset="0"/>
              </a:rPr>
              <a:t> media </a:t>
            </a:r>
            <a:r>
              <a:rPr lang="en-GB" sz="3200" dirty="0">
                <a:cs typeface="Times New Roman" panose="02020603050405020304" pitchFamily="18" charset="0"/>
              </a:rPr>
              <a:t>(signals travel through air, vacuum or water, e.g. radio)</a:t>
            </a:r>
          </a:p>
        </p:txBody>
      </p:sp>
      <p:cxnSp>
        <p:nvCxnSpPr>
          <p:cNvPr id="5" name="Straight Connector 4">
            <a:extLst>
              <a:ext uri="{FF2B5EF4-FFF2-40B4-BE49-F238E27FC236}">
                <a16:creationId xmlns:a16="http://schemas.microsoft.com/office/drawing/2014/main" id="{F56AB861-9312-442D-947F-4743600A0924}"/>
              </a:ext>
            </a:extLst>
          </p:cNvPr>
          <p:cNvCxnSpPr/>
          <p:nvPr/>
        </p:nvCxnSpPr>
        <p:spPr>
          <a:xfrm>
            <a:off x="133350" y="781050"/>
            <a:ext cx="1181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883CD4-4E95-4B92-A94B-6813CE7D74B7}"/>
              </a:ext>
            </a:extLst>
          </p:cNvPr>
          <p:cNvSpPr txBox="1">
            <a:spLocks/>
          </p:cNvSpPr>
          <p:nvPr/>
        </p:nvSpPr>
        <p:spPr>
          <a:xfrm>
            <a:off x="133350" y="13198"/>
            <a:ext cx="11811000" cy="7504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kern="0" dirty="0">
                <a:solidFill>
                  <a:srgbClr val="0070C0"/>
                </a:solidFill>
              </a:rPr>
              <a:t>Transmission media</a:t>
            </a:r>
          </a:p>
        </p:txBody>
      </p:sp>
    </p:spTree>
    <p:extLst>
      <p:ext uri="{BB962C8B-B14F-4D97-AF65-F5344CB8AC3E}">
        <p14:creationId xmlns:p14="http://schemas.microsoft.com/office/powerpoint/2010/main" val="1718426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10543</TotalTime>
  <Words>2788</Words>
  <Application>Microsoft Office PowerPoint</Application>
  <PresentationFormat>Widescreen</PresentationFormat>
  <Paragraphs>340</Paragraphs>
  <Slides>35</Slides>
  <Notes>24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7" baseType="lpstr">
      <vt:lpstr>ＭＳ Ｐゴシック</vt:lpstr>
      <vt:lpstr>宋体</vt:lpstr>
      <vt:lpstr>Arial</vt:lpstr>
      <vt:lpstr>Arial</vt:lpstr>
      <vt:lpstr>Calibri</vt:lpstr>
      <vt:lpstr>Calibri Light</vt:lpstr>
      <vt:lpstr>Comic Sans MS</vt:lpstr>
      <vt:lpstr>Open Sans</vt:lpstr>
      <vt:lpstr>Times New Roman</vt:lpstr>
      <vt:lpstr>VERDANA</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Rouaa Yassin-Kassab</dc:creator>
  <cp:lastModifiedBy>Rouaa Yassin-Kassab</cp:lastModifiedBy>
  <cp:revision>78</cp:revision>
  <dcterms:created xsi:type="dcterms:W3CDTF">2022-09-13T13:39:43Z</dcterms:created>
  <dcterms:modified xsi:type="dcterms:W3CDTF">2024-10-01T09:22:01Z</dcterms:modified>
</cp:coreProperties>
</file>